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1"/>
  </p:notesMasterIdLst>
  <p:sldIdLst>
    <p:sldId id="332" r:id="rId2"/>
    <p:sldId id="340" r:id="rId3"/>
    <p:sldId id="342" r:id="rId4"/>
    <p:sldId id="341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43" r:id="rId13"/>
    <p:sldId id="351" r:id="rId14"/>
    <p:sldId id="352" r:id="rId15"/>
    <p:sldId id="353" r:id="rId16"/>
    <p:sldId id="354" r:id="rId17"/>
    <p:sldId id="355" r:id="rId18"/>
    <p:sldId id="356" r:id="rId19"/>
    <p:sldId id="357" r:id="rId20"/>
  </p:sldIdLst>
  <p:sldSz cx="12192000" cy="6858000"/>
  <p:notesSz cx="6888163" cy="1120933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54FA12"/>
    <a:srgbClr val="00FFFF"/>
    <a:srgbClr val="66FF33"/>
    <a:srgbClr val="FACA00"/>
    <a:srgbClr val="FFCC00"/>
    <a:srgbClr val="99FF33"/>
    <a:srgbClr val="FFFF00"/>
    <a:srgbClr val="8FE2FF"/>
    <a:srgbClr val="CEACD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9824" autoAdjust="0"/>
  </p:normalViewPr>
  <p:slideViewPr>
    <p:cSldViewPr snapToGrid="0">
      <p:cViewPr>
        <p:scale>
          <a:sx n="130" d="100"/>
          <a:sy n="130" d="100"/>
        </p:scale>
        <p:origin x="1578" y="22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84870" cy="560467"/>
          </a:xfrm>
          <a:prstGeom prst="rect">
            <a:avLst/>
          </a:prstGeom>
        </p:spPr>
        <p:txBody>
          <a:bodyPr vert="horz" lIns="96587" tIns="48293" rIns="96587" bIns="48293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2" y="1"/>
            <a:ext cx="2984870" cy="560467"/>
          </a:xfrm>
          <a:prstGeom prst="rect">
            <a:avLst/>
          </a:prstGeom>
        </p:spPr>
        <p:txBody>
          <a:bodyPr vert="horz" lIns="96587" tIns="48293" rIns="96587" bIns="48293" rtlCol="0"/>
          <a:lstStyle>
            <a:lvl1pPr algn="r">
              <a:defRPr sz="1200"/>
            </a:lvl1pPr>
          </a:lstStyle>
          <a:p>
            <a:fld id="{5D9536F3-06C7-4620-A51E-B5D3479E2786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93688" y="838200"/>
            <a:ext cx="7475538" cy="4205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7" tIns="48293" rIns="96587" bIns="48293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8" y="5324438"/>
            <a:ext cx="5510530" cy="5044202"/>
          </a:xfrm>
          <a:prstGeom prst="rect">
            <a:avLst/>
          </a:prstGeom>
        </p:spPr>
        <p:txBody>
          <a:bodyPr vert="horz" lIns="96587" tIns="48293" rIns="96587" bIns="4829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10646926"/>
            <a:ext cx="2984870" cy="560467"/>
          </a:xfrm>
          <a:prstGeom prst="rect">
            <a:avLst/>
          </a:prstGeom>
        </p:spPr>
        <p:txBody>
          <a:bodyPr vert="horz" lIns="96587" tIns="48293" rIns="96587" bIns="48293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2" y="10646926"/>
            <a:ext cx="2984870" cy="560467"/>
          </a:xfrm>
          <a:prstGeom prst="rect">
            <a:avLst/>
          </a:prstGeom>
        </p:spPr>
        <p:txBody>
          <a:bodyPr vert="horz" lIns="96587" tIns="48293" rIns="96587" bIns="48293" rtlCol="0" anchor="b"/>
          <a:lstStyle>
            <a:lvl1pPr algn="r">
              <a:defRPr sz="1200"/>
            </a:lvl1pPr>
          </a:lstStyle>
          <a:p>
            <a:fld id="{97331BC1-3F88-4647-AC77-E54FA0546E3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940277"/>
            <a:ext cx="3657585" cy="5771072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655607"/>
            <a:ext cx="9353738" cy="613376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931652"/>
            <a:ext cx="1675400" cy="577969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655606"/>
            <a:ext cx="2389515" cy="61333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99940" y="940278"/>
            <a:ext cx="1728166" cy="5771072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8395" y="26269"/>
            <a:ext cx="9144000" cy="642165"/>
          </a:xfrm>
        </p:spPr>
        <p:txBody>
          <a:bodyPr>
            <a:normAutofit/>
          </a:bodyPr>
          <a:lstStyle/>
          <a:p>
            <a:pPr algn="ctr"/>
            <a:r>
              <a:rPr lang="id-ID" sz="1200" b="1" dirty="0" smtClean="0"/>
              <a:t>CASCADING</a:t>
            </a:r>
            <a:br>
              <a:rPr lang="id-ID" sz="1200" b="1" dirty="0" smtClean="0"/>
            </a:br>
            <a:r>
              <a:rPr lang="id-ID" sz="1200" b="1" dirty="0" smtClean="0"/>
              <a:t>BADAN PERENCANAAN PEMBANGUNAN DAERAH (BAPPEDA)</a:t>
            </a:r>
            <a:br>
              <a:rPr lang="id-ID" sz="1200" b="1" dirty="0" smtClean="0"/>
            </a:br>
            <a:r>
              <a:rPr lang="id-ID" sz="1000" b="1" dirty="0" smtClean="0"/>
              <a:t>KABUPATEN HALMAHERA UTARA TAHUN 2021-2026</a:t>
            </a:r>
            <a:endParaRPr lang="id-ID" sz="1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39870" y="946097"/>
            <a:ext cx="2266899" cy="795239"/>
          </a:xfrm>
          <a:prstGeom prst="roundRect">
            <a:avLst/>
          </a:prstGeom>
          <a:solidFill>
            <a:srgbClr val="FFFF00">
              <a:alpha val="45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050" b="1" u="sng" dirty="0" smtClean="0">
                <a:solidFill>
                  <a:schemeClr val="tx1"/>
                </a:solidFill>
                <a:latin typeface="Cambria" pitchFamily="18" charset="0"/>
              </a:rPr>
              <a:t>V I S I </a:t>
            </a:r>
            <a:r>
              <a:rPr lang="id-ID" sz="1050" b="1" dirty="0" smtClean="0">
                <a:solidFill>
                  <a:schemeClr val="tx1"/>
                </a:solidFill>
                <a:latin typeface="Cambria" pitchFamily="18" charset="0"/>
              </a:rPr>
              <a:t>:</a:t>
            </a:r>
          </a:p>
          <a:p>
            <a:pPr algn="ctr"/>
            <a:r>
              <a:rPr lang="id-ID" sz="800" b="1" dirty="0" smtClean="0">
                <a:solidFill>
                  <a:schemeClr val="tx1"/>
                </a:solidFill>
                <a:latin typeface="Cambria" pitchFamily="18" charset="0"/>
              </a:rPr>
              <a:t>“ Terwujudnya Kesejahteraan Masyarakat Halmahera Utara Melalui Pembangunan Berkelanjutan dengan Inovasi dan Investasi dalam Kebersamaan Yang Berkeadilan “</a:t>
            </a:r>
            <a:endParaRPr lang="id-ID" sz="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1111465" y="1768313"/>
            <a:ext cx="323443" cy="174811"/>
          </a:xfrm>
          <a:prstGeom prst="downArrow">
            <a:avLst>
              <a:gd name="adj1" fmla="val 50000"/>
              <a:gd name="adj2" fmla="val 4812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ounded Rectangle 6"/>
          <p:cNvSpPr/>
          <p:nvPr/>
        </p:nvSpPr>
        <p:spPr>
          <a:xfrm>
            <a:off x="139871" y="1979450"/>
            <a:ext cx="2276472" cy="700144"/>
          </a:xfrm>
          <a:prstGeom prst="roundRect">
            <a:avLst/>
          </a:prstGeom>
          <a:solidFill>
            <a:srgbClr val="FFFF00">
              <a:alpha val="45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u="sng" dirty="0" smtClean="0">
                <a:solidFill>
                  <a:schemeClr val="tx1"/>
                </a:solidFill>
                <a:latin typeface="Cambria" pitchFamily="18" charset="0"/>
              </a:rPr>
              <a:t>MISI  IV</a:t>
            </a:r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 :</a:t>
            </a:r>
          </a:p>
          <a:p>
            <a:pPr algn="ctr"/>
            <a:r>
              <a:rPr lang="id-ID" sz="800" b="1" dirty="0" smtClean="0">
                <a:solidFill>
                  <a:schemeClr val="tx1"/>
                </a:solidFill>
                <a:latin typeface="Cambria" pitchFamily="18" charset="0"/>
              </a:rPr>
              <a:t>Melanjutkan reformasi birokrasi dan kualitas penyelenggaraan pemerintahan daerah melalui inovasi dan transformasi proses bisnis berkelanjutan.</a:t>
            </a:r>
            <a:endParaRPr lang="id-ID" sz="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2514599" y="4250882"/>
            <a:ext cx="190209" cy="407607"/>
          </a:xfrm>
          <a:prstGeom prst="right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114" name="Straight Connector 113"/>
          <p:cNvCxnSpPr/>
          <p:nvPr/>
        </p:nvCxnSpPr>
        <p:spPr>
          <a:xfrm rot="5400000">
            <a:off x="8949910" y="5413078"/>
            <a:ext cx="2441271" cy="4"/>
          </a:xfrm>
          <a:prstGeom prst="line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9867646" y="1403282"/>
            <a:ext cx="87782" cy="0"/>
          </a:xfrm>
          <a:prstGeom prst="line">
            <a:avLst/>
          </a:prstGeom>
          <a:ln w="12700">
            <a:solidFill>
              <a:srgbClr val="8FE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ight Arrow 123"/>
          <p:cNvSpPr/>
          <p:nvPr/>
        </p:nvSpPr>
        <p:spPr>
          <a:xfrm>
            <a:off x="10174704" y="408113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84535" y="960300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78" y="968028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957960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136995" y="2911753"/>
            <a:ext cx="2270091" cy="682244"/>
          </a:xfrm>
          <a:prstGeom prst="roundRect">
            <a:avLst/>
          </a:prstGeom>
          <a:solidFill>
            <a:srgbClr val="FFFF00">
              <a:alpha val="45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u="sng" dirty="0" smtClean="0">
                <a:solidFill>
                  <a:schemeClr val="tx1"/>
                </a:solidFill>
                <a:latin typeface="Cambria" pitchFamily="18" charset="0"/>
              </a:rPr>
              <a:t>TUJUAN  DAERAH  IV</a:t>
            </a:r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 :</a:t>
            </a:r>
          </a:p>
          <a:p>
            <a:pPr algn="ctr"/>
            <a:r>
              <a:rPr lang="id-ID" sz="800" b="1" dirty="0" smtClean="0">
                <a:solidFill>
                  <a:schemeClr val="tx1"/>
                </a:solidFill>
                <a:latin typeface="Cambria" pitchFamily="18" charset="0"/>
              </a:rPr>
              <a:t>Mewujudkan tata kelola pemerintahan daerah yang bersih dan berwibawa melalui inovasi dan transformasi proses bisnis berkelanjutan.</a:t>
            </a:r>
            <a:endParaRPr lang="id-ID" sz="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139745" y="3627334"/>
            <a:ext cx="2276613" cy="284717"/>
          </a:xfrm>
          <a:prstGeom prst="roundRect">
            <a:avLst/>
          </a:prstGeom>
          <a:solidFill>
            <a:srgbClr val="99FF33">
              <a:alpha val="44706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b="1" i="1" dirty="0" smtClean="0">
                <a:solidFill>
                  <a:schemeClr val="tx1"/>
                </a:solidFill>
                <a:latin typeface="Cambria" pitchFamily="18" charset="0"/>
              </a:rPr>
              <a:t>“Indeks  Inovasi  Daerah”</a:t>
            </a:r>
            <a:endParaRPr lang="id-ID" sz="8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134121" y="4159534"/>
            <a:ext cx="2282856" cy="563552"/>
          </a:xfrm>
          <a:prstGeom prst="roundRect">
            <a:avLst/>
          </a:prstGeom>
          <a:solidFill>
            <a:srgbClr val="FFFF00">
              <a:alpha val="45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u="sng" dirty="0" smtClean="0">
                <a:solidFill>
                  <a:schemeClr val="tx1"/>
                </a:solidFill>
                <a:latin typeface="Cambria" pitchFamily="18" charset="0"/>
              </a:rPr>
              <a:t>SASARAN  DAERAH  VII</a:t>
            </a:r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 :</a:t>
            </a:r>
          </a:p>
          <a:p>
            <a:pPr algn="ctr"/>
            <a:r>
              <a:rPr lang="sv-SE" sz="800" b="1" dirty="0" smtClean="0">
                <a:solidFill>
                  <a:schemeClr val="tx1"/>
                </a:solidFill>
                <a:latin typeface="Cambria" pitchFamily="18" charset="0"/>
              </a:rPr>
              <a:t>Meningkatnya kualitas pelayanan publik dan tata kelola pemerintahan daerah berbasis inovasi yang berkelanjutan</a:t>
            </a:r>
            <a:r>
              <a:rPr lang="id-ID" sz="8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  <a:endParaRPr lang="id-ID" sz="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136870" y="4756375"/>
            <a:ext cx="2289378" cy="347925"/>
          </a:xfrm>
          <a:prstGeom prst="roundRect">
            <a:avLst/>
          </a:prstGeom>
          <a:solidFill>
            <a:srgbClr val="99FF33">
              <a:alpha val="44706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da-DK" sz="800" b="1" i="1" dirty="0" smtClean="0">
                <a:solidFill>
                  <a:schemeClr val="tx1"/>
                </a:solidFill>
                <a:latin typeface="Cambria" pitchFamily="18" charset="0"/>
              </a:rPr>
              <a:t>Peningkatan Indeks Inovasi Daerah (basis poin per tahun)</a:t>
            </a:r>
            <a:r>
              <a:rPr lang="id-ID" sz="8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8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4002093"/>
            <a:ext cx="1595889" cy="37093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Analisis Kondisi Daerah, Permasalahan, dan Isu Strategis Pembangunan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4369480"/>
            <a:ext cx="1593306" cy="58946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Analisis Kondisi Daerah, Permasalahan, dan Isu Strategis Pembangunan Daerah di dalam Rancangan Awal RPJMD/RKPD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11318" y="672748"/>
            <a:ext cx="2321781" cy="2071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000" u="sng" dirty="0" smtClean="0">
                <a:solidFill>
                  <a:schemeClr val="tx1"/>
                </a:solidFill>
                <a:latin typeface="Cooper Black" pitchFamily="18" charset="0"/>
              </a:rPr>
              <a:t>RPJMD  2021 - 2026</a:t>
            </a:r>
            <a:endParaRPr lang="id-ID" sz="1000" u="sng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804400" y="4010714"/>
            <a:ext cx="1345190" cy="596849"/>
          </a:xfrm>
          <a:prstGeom prst="rect">
            <a:avLst/>
          </a:prstGeom>
          <a:solidFill>
            <a:srgbClr val="FFC000">
              <a:alpha val="7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b="1" u="sng" dirty="0" smtClean="0">
                <a:solidFill>
                  <a:schemeClr val="tx1"/>
                </a:solidFill>
                <a:latin typeface="Cambria" pitchFamily="18" charset="0"/>
              </a:rPr>
              <a:t>TUJUAN   BAPPEDA </a:t>
            </a:r>
            <a:r>
              <a:rPr lang="id-ID" sz="800" b="1" dirty="0" smtClean="0">
                <a:solidFill>
                  <a:schemeClr val="tx1"/>
                </a:solidFill>
                <a:latin typeface="Cambria" pitchFamily="18" charset="0"/>
              </a:rPr>
              <a:t>:</a:t>
            </a:r>
          </a:p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“Terwujudnya tata kelola perencanaan pembangunan daerah yang berkualitas ”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2800850" y="4609769"/>
            <a:ext cx="1345190" cy="356559"/>
          </a:xfrm>
          <a:prstGeom prst="rect">
            <a:avLst/>
          </a:prstGeom>
          <a:solidFill>
            <a:srgbClr val="99FF33">
              <a:alpha val="3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“Indeks Perencanaan Pembangunan Daerah“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10365783" y="4962499"/>
            <a:ext cx="1593306" cy="3162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Rancangan Awal RPJMD/RKPD”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425128" y="3999218"/>
            <a:ext cx="1595889" cy="370936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Penyusunan Perencanaan dan Pendanaan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8424835" y="4367280"/>
            <a:ext cx="1593306" cy="58946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 Tersedianya Dokumen Perencanaan Pembangunan Daerah yang Tepat Waktu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421960" y="4959624"/>
            <a:ext cx="1593306" cy="3709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Perencanaan Pembangunan Daerah yang tepat waktu”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6481314" y="4004969"/>
            <a:ext cx="1595889" cy="370936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PROGRAM PERENCANAAN, PENGENDALIAN DAN EVALUASI PEMBANGUNAN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6481021" y="4373031"/>
            <a:ext cx="1593306" cy="58946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Prog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Meningkatnya Capaian Target Kinerja Program Pembangunan Daerah.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6478146" y="4956749"/>
            <a:ext cx="1593306" cy="4779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Persentase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capaian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kinerja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program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Bidang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Manusia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dan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Pemerintahan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544093" y="4002091"/>
            <a:ext cx="1595889" cy="621375"/>
          </a:xfrm>
          <a:prstGeom prst="rect">
            <a:avLst/>
          </a:prstGeom>
          <a:solidFill>
            <a:srgbClr val="FFC000">
              <a:alpha val="7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b="1" u="sng" dirty="0" smtClean="0">
                <a:solidFill>
                  <a:schemeClr val="tx1"/>
                </a:solidFill>
                <a:latin typeface="Cambria" pitchFamily="18" charset="0"/>
              </a:rPr>
              <a:t>SASARAN  BAPPEDA </a:t>
            </a:r>
            <a:r>
              <a:rPr lang="id-ID" sz="800" b="1" dirty="0" smtClean="0">
                <a:solidFill>
                  <a:schemeClr val="tx1"/>
                </a:solidFill>
                <a:latin typeface="Cambria" pitchFamily="18" charset="0"/>
              </a:rPr>
              <a:t>:</a:t>
            </a:r>
          </a:p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(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1</a:t>
            </a:r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)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Meningkatnya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kualitas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tata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kelola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perencanaan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evaluasi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dan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pengendalian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program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4543800" y="4620635"/>
            <a:ext cx="1593306" cy="31917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“Tingkat konsistensi perencanaan pembangunan daerah” 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4540925" y="4942696"/>
            <a:ext cx="1593306" cy="3479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“Tingkat capaian kinerja penyelenggaraan pemerintahan daerah”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40" name="Right Arrow 139"/>
          <p:cNvSpPr/>
          <p:nvPr/>
        </p:nvSpPr>
        <p:spPr>
          <a:xfrm>
            <a:off x="6280029" y="4078259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141" name="Right Arrow 140"/>
          <p:cNvSpPr/>
          <p:nvPr/>
        </p:nvSpPr>
        <p:spPr>
          <a:xfrm>
            <a:off x="4276724" y="4079712"/>
            <a:ext cx="190209" cy="407607"/>
          </a:xfrm>
          <a:prstGeom prst="right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142" name="Down Arrow 141"/>
          <p:cNvSpPr/>
          <p:nvPr/>
        </p:nvSpPr>
        <p:spPr>
          <a:xfrm>
            <a:off x="1112791" y="2699943"/>
            <a:ext cx="323443" cy="174811"/>
          </a:xfrm>
          <a:prstGeom prst="downArrow">
            <a:avLst>
              <a:gd name="adj1" fmla="val 50000"/>
              <a:gd name="adj2" fmla="val 4812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3" name="Down Arrow 142"/>
          <p:cNvSpPr/>
          <p:nvPr/>
        </p:nvSpPr>
        <p:spPr>
          <a:xfrm>
            <a:off x="1106165" y="3933726"/>
            <a:ext cx="323443" cy="174811"/>
          </a:xfrm>
          <a:prstGeom prst="downArrow">
            <a:avLst>
              <a:gd name="adj1" fmla="val 50000"/>
              <a:gd name="adj2" fmla="val 4812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4" name="Rectangle 143"/>
          <p:cNvSpPr/>
          <p:nvPr/>
        </p:nvSpPr>
        <p:spPr>
          <a:xfrm>
            <a:off x="2776330" y="673398"/>
            <a:ext cx="9301701" cy="2071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000" u="sng" dirty="0" smtClean="0">
                <a:solidFill>
                  <a:schemeClr val="tx1"/>
                </a:solidFill>
                <a:latin typeface="Cooper Black" pitchFamily="18" charset="0"/>
              </a:rPr>
              <a:t>R E N S T R A   2021 - 2026</a:t>
            </a:r>
            <a:endParaRPr lang="id-ID" sz="1000" u="sng" dirty="0">
              <a:solidFill>
                <a:schemeClr val="tx1"/>
              </a:solidFill>
              <a:latin typeface="Cooper Black" pitchFamily="18" charset="0"/>
            </a:endParaRPr>
          </a:p>
        </p:txBody>
      </p:sp>
      <p:cxnSp>
        <p:nvCxnSpPr>
          <p:cNvPr id="150" name="Straight Connector 149"/>
          <p:cNvCxnSpPr/>
          <p:nvPr/>
        </p:nvCxnSpPr>
        <p:spPr>
          <a:xfrm>
            <a:off x="4157932" y="4278710"/>
            <a:ext cx="12939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6139114" y="4189575"/>
            <a:ext cx="129396" cy="1588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40" idx="1"/>
          </p:cNvCxnSpPr>
          <p:nvPr/>
        </p:nvCxnSpPr>
        <p:spPr>
          <a:xfrm rot="10800000" flipH="1" flipV="1">
            <a:off x="6280028" y="4191134"/>
            <a:ext cx="1" cy="2468458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ight Arrow 153"/>
          <p:cNvSpPr/>
          <p:nvPr/>
        </p:nvSpPr>
        <p:spPr>
          <a:xfrm>
            <a:off x="8243976" y="4066758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155" name="Straight Arrow Connector 154"/>
          <p:cNvCxnSpPr>
            <a:stCxn id="154" idx="1"/>
          </p:cNvCxnSpPr>
          <p:nvPr/>
        </p:nvCxnSpPr>
        <p:spPr>
          <a:xfrm rot="10800000" flipH="1" flipV="1">
            <a:off x="8243976" y="4179633"/>
            <a:ext cx="11502" cy="2454078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endCxn id="154" idx="1"/>
          </p:cNvCxnSpPr>
          <p:nvPr/>
        </p:nvCxnSpPr>
        <p:spPr>
          <a:xfrm flipV="1">
            <a:off x="8077183" y="4179633"/>
            <a:ext cx="166793" cy="7062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>
            <a:off x="10058402" y="4209698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Rectangle 170"/>
          <p:cNvSpPr/>
          <p:nvPr/>
        </p:nvSpPr>
        <p:spPr>
          <a:xfrm>
            <a:off x="6475270" y="5436953"/>
            <a:ext cx="1593306" cy="4779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Persentase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capaian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kinerja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program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Bidang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Perekonomian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&amp;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Daya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Alam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6475278" y="5919993"/>
            <a:ext cx="1593306" cy="4779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Persentase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capaian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kinerja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program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Bidang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Infrastruktur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dan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Kewilayahan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5353559"/>
            <a:ext cx="1595889" cy="477897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Penelaahan Dokumen Perencanaan Pembangunan Daerah dengan Dokumen Kebijakan Lainnya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831458"/>
            <a:ext cx="1593306" cy="42269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Sinkronnya Dokumen Perencanaan Pembangunan Daerah dengan Dokumen Kebijakan Lain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71533" y="6254152"/>
            <a:ext cx="1593306" cy="37611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Telaahan Dokumen Perencanaan Pembangunan Daerah”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183" name="Straight Arrow Connector 182"/>
          <p:cNvCxnSpPr>
            <a:stCxn id="141" idx="1"/>
          </p:cNvCxnSpPr>
          <p:nvPr/>
        </p:nvCxnSpPr>
        <p:spPr>
          <a:xfrm rot="10800000" flipH="1" flipV="1">
            <a:off x="4276724" y="4283516"/>
            <a:ext cx="1978" cy="23674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Right Arrow 188"/>
          <p:cNvSpPr/>
          <p:nvPr/>
        </p:nvSpPr>
        <p:spPr>
          <a:xfrm>
            <a:off x="10163202" y="548436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307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473836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697167"/>
            <a:ext cx="1595889" cy="598483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700" b="1" dirty="0" smtClean="0">
                <a:solidFill>
                  <a:schemeClr val="tx1"/>
                </a:solidFill>
                <a:latin typeface="Cambria" pitchFamily="18" charset="0"/>
              </a:rPr>
              <a:t>Koordinasi Pelaksanaan Sinergitas dan Harmonisasi Perencanaan Pembangunan Daerah Bidang Infrastruktur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295650"/>
            <a:ext cx="1593306" cy="5048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Sinkronnya Renstra/Renja dengan RKPD/RPJMD pada Bidang Infrastruktur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800475"/>
            <a:ext cx="1593306" cy="5619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Hasil Sinkronisasi Renstra/Renja dengan RKPD/RPJMD pada Bidang Infrastruktur”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553460"/>
            <a:ext cx="1595889" cy="59004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Penyusunan Dokumen Perencanaan Pembangunan Daerah Bidang Kewilayahan (RPJPD, RPJMD dan RKPD)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143501"/>
            <a:ext cx="1593306" cy="6191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Koordinasi Penyusunan Dokumen Perencanaan Pembangunan Daerah Bidang Kewilayahan (RPJPD, RPJMD dan RKPD) 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5758850"/>
            <a:ext cx="1593306" cy="6800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Perencanaan Pembangunan Daerah Bidang Kewilayahan yang Dikoordinir Penyusunannya (RPJPD, RPJMD dan RKPD)”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41245" y="3616507"/>
            <a:ext cx="6070406" cy="18497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85814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64012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Pelaksanaan Monitoring dan Evaluasi Penyusunan Dokumen Perencanaan Pembangunan Perangkat Daerah Bidang Infrastruktur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285874"/>
            <a:ext cx="1593306" cy="6286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Monitoring dan Evaluasi Penyusunan Dokumen Perencanaan Pembangunan Perangkat Daerah Bidang Infrastruktur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914525"/>
            <a:ext cx="1593306" cy="6095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Monitoring dan Evaluasi dalam Penyusunan Renstra/Renja Bidang Infrastruktur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89002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>
            <a:off x="7219951" y="3619499"/>
            <a:ext cx="5924549" cy="19050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307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479551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544767"/>
            <a:ext cx="1595889" cy="598483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Pelaksanaan Monitoring dan Evaluasi Penyusunan Dokumen Perencanaan Pembangunan Perangkat Daerah Bidang Kewilayahan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143250"/>
            <a:ext cx="1593306" cy="6381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Terlaksananya Monitoring dan Evaluasi Penyusunan Dokumen Perencanaan Pembangunan Perangkat Daerah Bidang Kewilayahan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781425"/>
            <a:ext cx="1593306" cy="6381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Monitoring dan Evaluasi dalam Penyusunan Renstra/Renja Bidang Kewilayahan”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610610"/>
            <a:ext cx="1595889" cy="59004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Pelaksanaan Sinergitas dan Harmonisasi Perencanaan Pembangunan Daerah Bidang Kewilayahan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200651"/>
            <a:ext cx="1593306" cy="4857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Sinkronnya Renstra/Renja dengan RKPD/RPJMD pada Bidang Kewilayahan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5682651"/>
            <a:ext cx="1593306" cy="5276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Hasil Sinkronisasi Renstra/Renja dengan RKPD/RPJMD pada Bidang Kewilayahan”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41245" y="3616507"/>
            <a:ext cx="6070406" cy="18497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84861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57345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Asistensi Penyusunan Dokumen Perencanaan Pembangunan Perangkat Daerah Bidang Kewilayahan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219199"/>
            <a:ext cx="1593306" cy="6286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Terasistensinya Perangkat Daerah dalam Menyusun Dokumen Perencanaan Pembangunan Perangkat Daerah Bidang Kewilayahan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847851"/>
            <a:ext cx="1593306" cy="5143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Asistensi dalam Penyusunan Renstra/Renja Bidang Kewilayahan”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70904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9" name="Straight Arrow Connector 48"/>
          <p:cNvCxnSpPr>
            <a:endCxn id="124" idx="1"/>
          </p:cNvCxnSpPr>
          <p:nvPr/>
        </p:nvCxnSpPr>
        <p:spPr>
          <a:xfrm rot="5400000">
            <a:off x="8065140" y="2776314"/>
            <a:ext cx="4236176" cy="17047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1166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339533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3325818"/>
            <a:ext cx="1595889" cy="37093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dan Penyusunan Dokumen Perubahan RKA-SKPD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693205"/>
            <a:ext cx="1593306" cy="58946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Dokumen Perubahan RKA-SKPD dan Laporan Hasil Koordinasi Penyusunan Dokumen Perubahan RKA-SKPD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4286223"/>
            <a:ext cx="1593306" cy="5429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Perubahan RKA-SKPD dan Laporan Hasil Koordinasi Penyusunan Dokumen Perubahan RKA-SKPD”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415603" y="655943"/>
            <a:ext cx="1595889" cy="410858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Perencanaan, Penganggaran dan Evaluasi Kinerja Perangkat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8424835" y="1066800"/>
            <a:ext cx="1593306" cy="647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Perencanaan, Penganggaran dan Evaluasi Kinerja Perangkat Daerah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421960" y="1711598"/>
            <a:ext cx="1593306" cy="5267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Presentase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Konsistensi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Perencanaan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Program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Kegiatan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dan Sub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Kegiatan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RENJA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Bappeda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terhadap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RKPD 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6481314" y="661694"/>
            <a:ext cx="1595889" cy="424156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b="1" dirty="0" smtClean="0">
                <a:solidFill>
                  <a:schemeClr val="tx1"/>
                </a:solidFill>
                <a:latin typeface="Cambria" pitchFamily="18" charset="0"/>
              </a:rPr>
              <a:t>PROGRAM PENUNJANG URUSAN PEMERINTAHAN DAERAH KABUPATEN/ KOTA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6481021" y="1086906"/>
            <a:ext cx="1593306" cy="63711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Prog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Meningkatnya Kualitas Perencanaan dan Evaluasi Perangkat Daerah serta Pemenuhan Sarpras dan Operasional Perkantoran 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544093" y="658816"/>
            <a:ext cx="1595889" cy="621375"/>
          </a:xfrm>
          <a:prstGeom prst="rect">
            <a:avLst/>
          </a:prstGeom>
          <a:solidFill>
            <a:srgbClr val="FFC000">
              <a:alpha val="7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b="1" u="sng" dirty="0" smtClean="0">
                <a:solidFill>
                  <a:schemeClr val="tx1"/>
                </a:solidFill>
                <a:latin typeface="Cambria" pitchFamily="18" charset="0"/>
              </a:rPr>
              <a:t>SASARAN  BAPPEDA </a:t>
            </a:r>
            <a:r>
              <a:rPr lang="id-ID" sz="800" b="1" dirty="0" smtClean="0">
                <a:solidFill>
                  <a:schemeClr val="tx1"/>
                </a:solidFill>
                <a:latin typeface="Cambria" pitchFamily="18" charset="0"/>
              </a:rPr>
              <a:t>:</a:t>
            </a:r>
          </a:p>
          <a:p>
            <a:pPr algn="ctr"/>
            <a:endParaRPr lang="id-ID" sz="8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(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2</a:t>
            </a:r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) </a:t>
            </a:r>
            <a:r>
              <a:rPr lang="sv-SE" sz="700" b="1" dirty="0" smtClean="0">
                <a:solidFill>
                  <a:schemeClr val="tx1"/>
                </a:solidFill>
                <a:latin typeface="Cambria" pitchFamily="18" charset="0"/>
              </a:rPr>
              <a:t>Meningkatnya Akuntabilitas Kinerja Perangkat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4543800" y="1277360"/>
            <a:ext cx="1593306" cy="31917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“Nilai SAKIP Bappeda” 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40" name="Right Arrow 139"/>
          <p:cNvSpPr/>
          <p:nvPr/>
        </p:nvSpPr>
        <p:spPr>
          <a:xfrm>
            <a:off x="6280029" y="734984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141" name="Right Arrow 140"/>
          <p:cNvSpPr/>
          <p:nvPr/>
        </p:nvSpPr>
        <p:spPr>
          <a:xfrm>
            <a:off x="4276724" y="736437"/>
            <a:ext cx="190209" cy="407607"/>
          </a:xfrm>
          <a:prstGeom prst="right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151" name="Straight Connector 150"/>
          <p:cNvCxnSpPr/>
          <p:nvPr/>
        </p:nvCxnSpPr>
        <p:spPr>
          <a:xfrm>
            <a:off x="6139114" y="846300"/>
            <a:ext cx="129396" cy="1588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ight Arrow 153"/>
          <p:cNvSpPr/>
          <p:nvPr/>
        </p:nvSpPr>
        <p:spPr>
          <a:xfrm>
            <a:off x="8243976" y="72348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155" name="Straight Arrow Connector 154"/>
          <p:cNvCxnSpPr>
            <a:stCxn id="154" idx="1"/>
          </p:cNvCxnSpPr>
          <p:nvPr/>
        </p:nvCxnSpPr>
        <p:spPr>
          <a:xfrm rot="10800000" flipH="1" flipV="1">
            <a:off x="8243975" y="836358"/>
            <a:ext cx="14199" cy="5754942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endCxn id="154" idx="1"/>
          </p:cNvCxnSpPr>
          <p:nvPr/>
        </p:nvCxnSpPr>
        <p:spPr>
          <a:xfrm flipV="1">
            <a:off x="8077183" y="836358"/>
            <a:ext cx="166793" cy="7062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Rectangle 170"/>
          <p:cNvSpPr/>
          <p:nvPr/>
        </p:nvSpPr>
        <p:spPr>
          <a:xfrm>
            <a:off x="6475270" y="1722203"/>
            <a:ext cx="1593306" cy="3732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Tingkat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Capaian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Kinerja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Perangkat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972559"/>
            <a:ext cx="1595889" cy="477897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dan Penyusunan DPA-SKPD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450458"/>
            <a:ext cx="1593306" cy="5121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Dokumen DPA-SKPD dan Laporan Hasil Koordinasi Penyusunan Dokumen DPA-SKPD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71533" y="5958877"/>
            <a:ext cx="1593306" cy="4514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DPA-SKPD dan Laporan Hasil Koordinasi Penyusunan Dokumen DPA-SKPD”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9" name="Right Arrow 188"/>
          <p:cNvSpPr/>
          <p:nvPr/>
        </p:nvSpPr>
        <p:spPr>
          <a:xfrm>
            <a:off x="10184468" y="509384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58" name="Straight Arrow Connector 57"/>
          <p:cNvCxnSpPr>
            <a:endCxn id="141" idx="1"/>
          </p:cNvCxnSpPr>
          <p:nvPr/>
        </p:nvCxnSpPr>
        <p:spPr>
          <a:xfrm rot="16200000" flipH="1">
            <a:off x="4097118" y="760634"/>
            <a:ext cx="349689" cy="9524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7247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40200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700" b="1" dirty="0" smtClean="0">
                <a:solidFill>
                  <a:schemeClr val="tx1"/>
                </a:solidFill>
                <a:latin typeface="Cambria" pitchFamily="18" charset="0"/>
              </a:rPr>
              <a:t>Penyusunan  Dokumen  Perencanaan  Perangkat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047751"/>
            <a:ext cx="1593306" cy="381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Tersusunnya Dokumen Perencanaan Perangkat Daerah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425180"/>
            <a:ext cx="1593306" cy="3162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Perencanaan Perangkat Daerah 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0369620" y="1863865"/>
            <a:ext cx="1595889" cy="403085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700" b="1" dirty="0" smtClean="0">
                <a:solidFill>
                  <a:schemeClr val="tx1"/>
                </a:solidFill>
                <a:latin typeface="Cambria" pitchFamily="18" charset="0"/>
              </a:rPr>
              <a:t>Koordinasi dan Penyusunan Dokumen RKA-SKPD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369327" y="2266950"/>
            <a:ext cx="1593306" cy="49750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Dokumen RKA-SKPD dan Laporan Hasil Koordinasi Penyusunan Dokumen RKA-SKPD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0375078" y="2764457"/>
            <a:ext cx="1593306" cy="42641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RKA-SKPD dan Laporan Hasil Koordinasi Penyusunan Dokumen RKA-SKPD”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196609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8" name="Straight Arrow Connector 47"/>
          <p:cNvCxnSpPr>
            <a:stCxn id="62" idx="1"/>
          </p:cNvCxnSpPr>
          <p:nvPr/>
        </p:nvCxnSpPr>
        <p:spPr>
          <a:xfrm rot="10800000" flipV="1">
            <a:off x="10172701" y="832206"/>
            <a:ext cx="5548" cy="5759092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8421960" y="2235473"/>
            <a:ext cx="1593306" cy="43152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Presentase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Konsistensi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Penganggaran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Renja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Bappeda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terhadap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RKPD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10058402" y="828323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1166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215708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085975"/>
            <a:ext cx="1595889" cy="390525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 dan  Penyusunan  Laporan  Capaian Kinerja dan Ikhtisar Realisasi Kinerja 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2476501"/>
            <a:ext cx="1593306" cy="7048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Laporan Capaian Kinerja dan Ikhtisar Realisasi Kinerja SKPD dan Laporan Hasil Koordinasi Penyusunan Laporan Capaian Kinerja dan Ikhtisar Realisasi Kinerja SKPD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181351"/>
            <a:ext cx="1593306" cy="7048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Capaian Kinerja dan Ikhtisar Realisasi Kinerja SKPD dan Laporan Hasil Koordinasi Penyusunan Laporan Capaian Kinerja dan Ikhtisar Realisasi Kinerja SKPD”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3981960"/>
            <a:ext cx="1595889" cy="3519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Evaluasi Kinerja Perangkat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4336033"/>
            <a:ext cx="1593306" cy="3597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fi-FI" sz="700" dirty="0" smtClean="0">
                <a:solidFill>
                  <a:schemeClr val="tx1"/>
                </a:solidFill>
                <a:latin typeface="Cambria" pitchFamily="18" charset="0"/>
              </a:rPr>
              <a:t>Terlaksananya Evaluasi Kinerja Perangkat Daerah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71533" y="4692052"/>
            <a:ext cx="1593306" cy="32762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Evaluasi Kinerja Perangkat Daerah”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9" name="Right Arrow 188"/>
          <p:cNvSpPr/>
          <p:nvPr/>
        </p:nvSpPr>
        <p:spPr>
          <a:xfrm>
            <a:off x="10184468" y="404609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2" name="Right Arrow 61"/>
          <p:cNvSpPr/>
          <p:nvPr/>
        </p:nvSpPr>
        <p:spPr>
          <a:xfrm>
            <a:off x="10178249" y="7247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50"/>
            <a:ext cx="1595889" cy="33532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dan Penyusunan Perubahan DPA-SKPD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981075"/>
            <a:ext cx="1593306" cy="5048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Dokumen Perubahan DPA-SKPD dan Laporan Hasil Koordinasi Penyusunan Dokumen Perubahan DPA-SKPD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485900"/>
            <a:ext cx="1593306" cy="5048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Perubahan DPA-SKPD dan Laporan Hasil Koordinasi Penyusunan Dokumen Perubahan DPA-SKPD”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189" idx="1"/>
          </p:cNvCxnSpPr>
          <p:nvPr/>
        </p:nvCxnSpPr>
        <p:spPr>
          <a:xfrm rot="5400000">
            <a:off x="8444732" y="2406486"/>
            <a:ext cx="3486756" cy="7283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9610726" y="6038852"/>
            <a:ext cx="1152522" cy="952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0356550" y="5267835"/>
            <a:ext cx="1595889" cy="390015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Penyediaan Gaji dan Tunjangan ASN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356257" y="5657850"/>
            <a:ext cx="1593306" cy="4000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fi-FI" sz="700" dirty="0" smtClean="0">
                <a:solidFill>
                  <a:schemeClr val="tx1"/>
                </a:solidFill>
                <a:latin typeface="Cambria" pitchFamily="18" charset="0"/>
              </a:rPr>
              <a:t>Tersedianya Gaji dan Tunjangan ASN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0352483" y="6054127"/>
            <a:ext cx="1593306" cy="38477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Orang yang Menerima Gaji dan Tunjangan ASN”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4" name="Right Arrow 53"/>
          <p:cNvSpPr/>
          <p:nvPr/>
        </p:nvSpPr>
        <p:spPr>
          <a:xfrm>
            <a:off x="10174943" y="534149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15603" y="5266043"/>
            <a:ext cx="1595889" cy="410858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Administrasi Keuangan Perangkat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8424835" y="5676901"/>
            <a:ext cx="1576415" cy="4952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Pembayaran Gaji dan Tunjangan ASN serta Pelaporan Keuangan Berkala 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1960" y="6169299"/>
            <a:ext cx="1579290" cy="3648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fi-FI" sz="700" b="1" i="1" dirty="0" smtClean="0">
                <a:solidFill>
                  <a:schemeClr val="tx1"/>
                </a:solidFill>
                <a:latin typeface="Cambria" pitchFamily="18" charset="0"/>
              </a:rPr>
              <a:t>Presentase Realisasi Pelaksanaan Anggaran Perangkat Daerah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1" name="Right Arrow 60"/>
          <p:cNvSpPr/>
          <p:nvPr/>
        </p:nvSpPr>
        <p:spPr>
          <a:xfrm>
            <a:off x="8243976" y="533358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0058402" y="5447948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307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420496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239967"/>
            <a:ext cx="1595889" cy="446083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700" b="1" dirty="0" smtClean="0">
                <a:solidFill>
                  <a:schemeClr val="tx1"/>
                </a:solidFill>
                <a:latin typeface="Cambria" pitchFamily="18" charset="0"/>
              </a:rPr>
              <a:t>Koordinasi dan Penyusunan Laporan Keuangan Bulanan/ Triwulanan/ Semesteran 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2686050"/>
            <a:ext cx="1593306" cy="5429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Laporan Keuangan Bulanan/ Triwulanan/ Semesteran SKPD dan Laporan Koordinasi Penyusunan Laporannya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228975"/>
            <a:ext cx="1593306" cy="7048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Keuangan Bulanan/ Triwulanan/ Semesteran SKPD dan Laporan Koordinasi Penyusunan Laporan Keuangan Bulanan/ Triwulanan/ Semesteran SKPD”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124835"/>
            <a:ext cx="1595889" cy="390015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b="1" dirty="0" smtClean="0">
                <a:solidFill>
                  <a:schemeClr val="tx1"/>
                </a:solidFill>
                <a:latin typeface="Cambria" pitchFamily="18" charset="0"/>
              </a:rPr>
              <a:t>Pengadaan Pakaian Dinas Beserta Atribut Kelengkapannya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4514851"/>
            <a:ext cx="1593306" cy="3238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Pakaian Dinas beserta Atribut Kelengkapan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4834926"/>
            <a:ext cx="1593306" cy="3466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Paket Pakaian Dinas beserta Atribut Kelengkapan”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2" name="Right Arrow 61"/>
          <p:cNvSpPr/>
          <p:nvPr/>
        </p:nvSpPr>
        <p:spPr>
          <a:xfrm>
            <a:off x="10178249" y="7628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45915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dan Penyusunan Laporan Keuangan Akhir Tahun 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104900"/>
            <a:ext cx="1593306" cy="5238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Laporan Keuangan Akhir Tahun SKPD dan Laporan Hasil Koordinasi Penyusunan Laporannya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628776"/>
            <a:ext cx="1593306" cy="5048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Keuangan Akhir Tahun SKPD dan Laporan Hasil Koordinasi Penyusunan Laporan Keuangan Akhir Tahun SKPD”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34709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9" name="Straight Arrow Connector 48"/>
          <p:cNvCxnSpPr>
            <a:endCxn id="96" idx="1"/>
          </p:cNvCxnSpPr>
          <p:nvPr/>
        </p:nvCxnSpPr>
        <p:spPr>
          <a:xfrm rot="16200000" flipH="1">
            <a:off x="9281161" y="1558292"/>
            <a:ext cx="1787758" cy="4680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4" idx="1"/>
            <a:endCxn id="36" idx="1"/>
          </p:cNvCxnSpPr>
          <p:nvPr/>
        </p:nvCxnSpPr>
        <p:spPr>
          <a:xfrm rot="10800000" flipH="1" flipV="1">
            <a:off x="10174703" y="4312375"/>
            <a:ext cx="9525" cy="1162050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8415603" y="4123043"/>
            <a:ext cx="1595889" cy="410858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Administrasi Kepegawaian Perangkat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424835" y="4533902"/>
            <a:ext cx="1576415" cy="3714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Administrasi Kepegawaian 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421960" y="4902474"/>
            <a:ext cx="1579290" cy="3648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fi-FI" sz="700" b="1" i="1" dirty="0" smtClean="0">
                <a:solidFill>
                  <a:schemeClr val="tx1"/>
                </a:solidFill>
                <a:latin typeface="Cambria" pitchFamily="18" charset="0"/>
              </a:rPr>
              <a:t>Presentase Administrasi Kepegawaian Perangkat Daerah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8243976" y="419058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366075" y="5286885"/>
            <a:ext cx="1595889" cy="390015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Bimbingan Teknis Implementasi Peraturan Perundang-Undangan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0365782" y="5676901"/>
            <a:ext cx="1593306" cy="4000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Bimbingan Teknis Implementasi Peraturan Perundang-Undangan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0362008" y="6073176"/>
            <a:ext cx="1593306" cy="4228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Orang yang Mengikuti Bimbingan Teknis Implementasi Peraturan Perundang-Undangan”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6" name="Right Arrow 35"/>
          <p:cNvSpPr/>
          <p:nvPr/>
        </p:nvSpPr>
        <p:spPr>
          <a:xfrm>
            <a:off x="10184229" y="536701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058402" y="4304948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1166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314768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3087693"/>
            <a:ext cx="1595889" cy="341307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Penyediaan Bahan Logistik Kantor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426506"/>
            <a:ext cx="1593306" cy="3263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Bahan Logistik Kantor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752823"/>
            <a:ext cx="1593306" cy="3238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Paket Bahan Logistik Kantor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415603" y="655943"/>
            <a:ext cx="1595889" cy="410858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Administrasi Umum Perangkat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8424835" y="1066801"/>
            <a:ext cx="1593306" cy="3619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Administrasi Umum 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421960" y="1425849"/>
            <a:ext cx="1593306" cy="36485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Presentase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Administrasi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Umum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Perangkat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172460"/>
            <a:ext cx="1595889" cy="3900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700" b="1" dirty="0" smtClean="0">
                <a:solidFill>
                  <a:schemeClr val="tx1"/>
                </a:solidFill>
                <a:latin typeface="Cambria" pitchFamily="18" charset="0"/>
              </a:rPr>
              <a:t>Penyediaan Barang Cetakan dan Penggandaan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4564634"/>
            <a:ext cx="1593306" cy="34074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Barang Cetakan dan Penggandaan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4901602"/>
            <a:ext cx="1593306" cy="35619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Paket Barang Cetakan dan Penggandaan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9" name="Right Arrow 188"/>
          <p:cNvSpPr/>
          <p:nvPr/>
        </p:nvSpPr>
        <p:spPr>
          <a:xfrm>
            <a:off x="10184468" y="425564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2" name="Right Arrow 61"/>
          <p:cNvSpPr/>
          <p:nvPr/>
        </p:nvSpPr>
        <p:spPr>
          <a:xfrm>
            <a:off x="10178249" y="7247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40200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Penyediaan Komponen Instalasi Listrik/penerangan Bangunan Kantor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047751"/>
            <a:ext cx="1593306" cy="381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Komponen Instalasi Listrik/ PeneranganBangunan Kantor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425180"/>
            <a:ext cx="1593306" cy="38457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Paket Komponen Instalasi Listrik/Penerangan Bangunan Kantor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0369620" y="1911491"/>
            <a:ext cx="1595889" cy="35546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b="1" dirty="0" smtClean="0">
                <a:solidFill>
                  <a:schemeClr val="tx1"/>
                </a:solidFill>
                <a:latin typeface="Cambria" pitchFamily="18" charset="0"/>
              </a:rPr>
              <a:t>Penyediaan Peralatan dan Perlengkapan Kantor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369327" y="2266949"/>
            <a:ext cx="1593306" cy="3238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Peralatan dan Perlengkapan Kantor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0375078" y="2593008"/>
            <a:ext cx="1593306" cy="38831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sv-SE" sz="700" b="1" i="1" dirty="0" smtClean="0">
                <a:solidFill>
                  <a:schemeClr val="tx1"/>
                </a:solidFill>
                <a:latin typeface="Cambria" pitchFamily="18" charset="0"/>
              </a:rPr>
              <a:t>Jumlah Paket Peralatan dan Perlengkapan Kantor yang Disediakan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197562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rot="5400000">
            <a:off x="7200678" y="3642304"/>
            <a:ext cx="5949594" cy="5549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0058402" y="828323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ight Arrow 44"/>
          <p:cNvSpPr/>
          <p:nvPr/>
        </p:nvSpPr>
        <p:spPr>
          <a:xfrm>
            <a:off x="8243976" y="72348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366075" y="5344035"/>
            <a:ext cx="1595889" cy="3900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700" b="1" dirty="0" smtClean="0">
                <a:solidFill>
                  <a:schemeClr val="tx1"/>
                </a:solidFill>
                <a:latin typeface="Cambria" pitchFamily="18" charset="0"/>
              </a:rPr>
              <a:t>Penyediaan Bahan Bacaan dan Peraturan Perundang-undangan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0365782" y="5736209"/>
            <a:ext cx="1593306" cy="3883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Bahan Bacaan dan Peraturan Perundang-undangan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0362008" y="6120801"/>
            <a:ext cx="1593306" cy="40382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Bahan Bacaan dan Peraturan Perundang-Undangan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2" name="Right Arrow 51"/>
          <p:cNvSpPr/>
          <p:nvPr/>
        </p:nvSpPr>
        <p:spPr>
          <a:xfrm>
            <a:off x="10184468" y="542721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1166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322388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3144843"/>
            <a:ext cx="1595889" cy="398457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Pengadaan Kendaraan Perorangan Dinas atau Kendaraan Dinas Jabatan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540805"/>
            <a:ext cx="1593306" cy="39301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Kendaraan Perorangan Dinas atau Kendaraan Dinas Jabatan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933798"/>
            <a:ext cx="1593306" cy="40960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Unit Kendaraan Perorangan Dinas atau Kendaraan Dinas Jabatan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415603" y="3141968"/>
            <a:ext cx="1595889" cy="410858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Pengadaan Barang Milik Daerah Penunjang Urusan Pemerintah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8424835" y="3552826"/>
            <a:ext cx="1593306" cy="3619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Terlaksananya Pengadaan Barang Milik Daerah 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421960" y="3911873"/>
            <a:ext cx="1593306" cy="4410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Presentase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Pengadaan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Barang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Milik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Penunjang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Urusan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Pemerintahan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439160"/>
            <a:ext cx="1595889" cy="3900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700" b="1" dirty="0" smtClean="0">
                <a:solidFill>
                  <a:schemeClr val="tx1"/>
                </a:solidFill>
                <a:latin typeface="Cambria" pitchFamily="18" charset="0"/>
              </a:rPr>
              <a:t>Pengadaan Kendaraan Dinas Operasional atau Lapangan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4831334"/>
            <a:ext cx="1593306" cy="34074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pt-BR" sz="700" dirty="0" smtClean="0">
                <a:solidFill>
                  <a:schemeClr val="tx1"/>
                </a:solidFill>
                <a:latin typeface="Cambria" pitchFamily="18" charset="0"/>
              </a:rPr>
              <a:t>Tersedianya Kendaraan Dinas Operasional atau Lapangan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5172075"/>
            <a:ext cx="1593306" cy="4191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Unit Kendaraan Dinas Operasional atau Lapangan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9" name="Right Arrow 188"/>
          <p:cNvSpPr/>
          <p:nvPr/>
        </p:nvSpPr>
        <p:spPr>
          <a:xfrm>
            <a:off x="10184468" y="452234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2" name="Right Arrow 61"/>
          <p:cNvSpPr/>
          <p:nvPr/>
        </p:nvSpPr>
        <p:spPr>
          <a:xfrm>
            <a:off x="10178249" y="7247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50"/>
            <a:ext cx="1595889" cy="35437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Fasilitasi Kunjungan Tamu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000126"/>
            <a:ext cx="1593306" cy="3333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Terlaksananya Fasilitasi Kunjungan Tamu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329930"/>
            <a:ext cx="1593306" cy="3274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fi-FI" sz="700" b="1" i="1" dirty="0" smtClean="0">
                <a:solidFill>
                  <a:schemeClr val="tx1"/>
                </a:solidFill>
                <a:latin typeface="Cambria" pitchFamily="18" charset="0"/>
              </a:rPr>
              <a:t>Jumlah Laporan Fasilitasi Kunjungan Tamu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0369620" y="1749566"/>
            <a:ext cx="1595889" cy="35546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b="1" dirty="0" smtClean="0">
                <a:solidFill>
                  <a:schemeClr val="tx1"/>
                </a:solidFill>
                <a:latin typeface="Cambria" pitchFamily="18" charset="0"/>
              </a:rPr>
              <a:t>Penyelenggaraan Rapat Koordinasi dan Konsultasi 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369327" y="2105025"/>
            <a:ext cx="1593306" cy="3905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Terlaksananya Penyelenggaraan Rapat Koordinasi dan Konsultasi SKPD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0375078" y="2497758"/>
            <a:ext cx="1593306" cy="38831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sv-SE" sz="700" b="1" i="1" dirty="0" smtClean="0">
                <a:solidFill>
                  <a:schemeClr val="tx1"/>
                </a:solidFill>
                <a:latin typeface="Cambria" pitchFamily="18" charset="0"/>
              </a:rPr>
              <a:t>Jumlah Laporan Penyelenggaraan Rapat Koordinasi dan Konsultasi SKPD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181369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8" name="Straight Arrow Connector 47"/>
          <p:cNvCxnSpPr>
            <a:endCxn id="96" idx="1"/>
          </p:cNvCxnSpPr>
          <p:nvPr/>
        </p:nvCxnSpPr>
        <p:spPr>
          <a:xfrm rot="16200000" flipH="1">
            <a:off x="9543099" y="1286829"/>
            <a:ext cx="1263883" cy="4680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0058402" y="828323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ight Arrow 44"/>
          <p:cNvSpPr/>
          <p:nvPr/>
        </p:nvSpPr>
        <p:spPr>
          <a:xfrm>
            <a:off x="8243976" y="3209508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366075" y="5686425"/>
            <a:ext cx="1595889" cy="30480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Pengadaan Mebel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0365782" y="5991225"/>
            <a:ext cx="1593306" cy="3143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Mebel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0362008" y="6305550"/>
            <a:ext cx="1593306" cy="2857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nn-NO" sz="700" b="1" i="1" dirty="0" smtClean="0">
                <a:solidFill>
                  <a:schemeClr val="tx1"/>
                </a:solidFill>
                <a:latin typeface="Cambria" pitchFamily="18" charset="0"/>
              </a:rPr>
              <a:t>Jumlah Paket Mebel yang Disediakan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2" name="Right Arrow 51"/>
          <p:cNvSpPr/>
          <p:nvPr/>
        </p:nvSpPr>
        <p:spPr>
          <a:xfrm>
            <a:off x="10184468" y="572249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39" name="Straight Arrow Connector 38"/>
          <p:cNvCxnSpPr>
            <a:stCxn id="124" idx="1"/>
          </p:cNvCxnSpPr>
          <p:nvPr/>
        </p:nvCxnSpPr>
        <p:spPr>
          <a:xfrm rot="10800000" flipV="1">
            <a:off x="10172702" y="3331299"/>
            <a:ext cx="2002" cy="3307625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058402" y="3314348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1166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338581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3259143"/>
            <a:ext cx="1595889" cy="484182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Pengadaan Sarana dan Prasarana Gedung Kantor atau Bangunan Lainnya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740830"/>
            <a:ext cx="1593306" cy="469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Sarana dan Prasarana Gedung Kantor atau Bangunan Lainnya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4210022"/>
            <a:ext cx="1593306" cy="59057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Unit Sarana dan Prasarana Gedung Kantor atau Bangunan Lainnya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982084"/>
            <a:ext cx="1595889" cy="504315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Pengadaan Sarana dan Prasarana Pendukung Gedung Kantor atau Bangunan Lainnya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488559"/>
            <a:ext cx="1593306" cy="4455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pt-BR" sz="700" dirty="0" smtClean="0">
                <a:solidFill>
                  <a:schemeClr val="tx1"/>
                </a:solidFill>
                <a:latin typeface="Cambria" pitchFamily="18" charset="0"/>
              </a:rPr>
              <a:t>Tersedianya Sarana dan Prasarana Pendukung Gedung Kantor atau Bangunan Lainnya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5934074"/>
            <a:ext cx="1593306" cy="5905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Unit Sarana dan Prasarana Pendukung Gedung Kantor atau Bangunan Lainnya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9" name="Right Arrow 188"/>
          <p:cNvSpPr/>
          <p:nvPr/>
        </p:nvSpPr>
        <p:spPr>
          <a:xfrm>
            <a:off x="10184468" y="512241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2" name="Right Arrow 61"/>
          <p:cNvSpPr/>
          <p:nvPr/>
        </p:nvSpPr>
        <p:spPr>
          <a:xfrm>
            <a:off x="10178249" y="7247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50"/>
            <a:ext cx="1595889" cy="35437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b="1" dirty="0" smtClean="0">
                <a:solidFill>
                  <a:schemeClr val="tx1"/>
                </a:solidFill>
                <a:latin typeface="Cambria" pitchFamily="18" charset="0"/>
              </a:rPr>
              <a:t>Pengadaan Peralatan dan Mesin Lainnya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000126"/>
            <a:ext cx="1593306" cy="3333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Peralatan dan Mesin Lainnya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329930"/>
            <a:ext cx="1593306" cy="3274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fi-FI" sz="700" b="1" i="1" dirty="0" smtClean="0">
                <a:solidFill>
                  <a:schemeClr val="tx1"/>
                </a:solidFill>
                <a:latin typeface="Cambria" pitchFamily="18" charset="0"/>
              </a:rPr>
              <a:t>Jumlah Unit Peralatan dan Mesin Lainnya yang Disediakan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0369620" y="1844816"/>
            <a:ext cx="1595889" cy="35546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Pengadaan Gedung Kantor atau Bangunan Lainnya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369327" y="2200275"/>
            <a:ext cx="1593306" cy="3905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Gedung Kantor atau Bangunan Lainnya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0375078" y="2593007"/>
            <a:ext cx="1593306" cy="4835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sv-SE" sz="700" b="1" i="1" dirty="0" smtClean="0">
                <a:solidFill>
                  <a:schemeClr val="tx1"/>
                </a:solidFill>
                <a:latin typeface="Cambria" pitchFamily="18" charset="0"/>
              </a:rPr>
              <a:t>Jumlah Unit Gedung Kantor atau Bangunan Lainnya yang Disediakan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190894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89" idx="1"/>
          </p:cNvCxnSpPr>
          <p:nvPr/>
        </p:nvCxnSpPr>
        <p:spPr>
          <a:xfrm rot="5400000">
            <a:off x="7906570" y="2944648"/>
            <a:ext cx="4563081" cy="7283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1166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373823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415603" y="655943"/>
            <a:ext cx="1595889" cy="410858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Penyediaan Jasa Penunjang Urusan Pemerintahan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8424835" y="1066801"/>
            <a:ext cx="1593306" cy="3619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Penyediaan Jasa Penunjang 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421960" y="1425849"/>
            <a:ext cx="1593306" cy="4696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Presentase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Penyediaan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Jasa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Penunjang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Urusan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Pemerintahan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3658110"/>
            <a:ext cx="1595889" cy="3900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b="1" dirty="0" smtClean="0">
                <a:solidFill>
                  <a:schemeClr val="tx1"/>
                </a:solidFill>
                <a:latin typeface="Cambria" pitchFamily="18" charset="0"/>
              </a:rPr>
              <a:t>Penyediaan Jasa Peralatan dan Perlengkapan Kantor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4050284"/>
            <a:ext cx="1593306" cy="3883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Jasa Peralatan dan Perlengkapan Kantor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4438650"/>
            <a:ext cx="1593306" cy="52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Penyediaan Jasa Peralatan dan Perlengkapan Kantor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2" name="Right Arrow 61"/>
          <p:cNvSpPr/>
          <p:nvPr/>
        </p:nvSpPr>
        <p:spPr>
          <a:xfrm>
            <a:off x="10178249" y="7247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40200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Penyediaan Jasa Surat Menyurat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047751"/>
            <a:ext cx="1593306" cy="381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fi-FI" sz="700" dirty="0" smtClean="0">
                <a:solidFill>
                  <a:schemeClr val="tx1"/>
                </a:solidFill>
                <a:latin typeface="Cambria" pitchFamily="18" charset="0"/>
              </a:rPr>
              <a:t>Terlaksananya Penyediaan Jasa Surat Menyurat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425180"/>
            <a:ext cx="1593306" cy="38457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fi-FI" sz="700" b="1" i="1" dirty="0" smtClean="0">
                <a:solidFill>
                  <a:schemeClr val="tx1"/>
                </a:solidFill>
                <a:latin typeface="Cambria" pitchFamily="18" charset="0"/>
              </a:rPr>
              <a:t>Jumlah Laporan Penyediaan Jasa Surat Menyurat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0369620" y="2035316"/>
            <a:ext cx="1595889" cy="35546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Penyediaan Jasa Komunikasi, Sumber Daya Air dan Listrik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369327" y="2390774"/>
            <a:ext cx="1593306" cy="4857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Tersedianya Jasa Komunikasi, Sumber Daya Air dan Listrik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0375078" y="2878757"/>
            <a:ext cx="1593306" cy="54071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sv-SE" sz="700" b="1" i="1" dirty="0" smtClean="0">
                <a:solidFill>
                  <a:schemeClr val="tx1"/>
                </a:solidFill>
                <a:latin typeface="Cambria" pitchFamily="18" charset="0"/>
              </a:rPr>
              <a:t>Jumlah Laporan Penyediaan Jasa Komunikasi, Sumber Daya Air dan Listrik yang Disediakan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09944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8" name="Straight Arrow Connector 47"/>
          <p:cNvCxnSpPr>
            <a:stCxn id="62" idx="1"/>
            <a:endCxn id="52" idx="1"/>
          </p:cNvCxnSpPr>
          <p:nvPr/>
        </p:nvCxnSpPr>
        <p:spPr>
          <a:xfrm rot="10800000" flipH="1" flipV="1">
            <a:off x="10178248" y="832206"/>
            <a:ext cx="6219" cy="456907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0058402" y="828323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ight Arrow 44"/>
          <p:cNvSpPr/>
          <p:nvPr/>
        </p:nvSpPr>
        <p:spPr>
          <a:xfrm>
            <a:off x="8243976" y="72348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366075" y="5210685"/>
            <a:ext cx="1595889" cy="3900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b="1" dirty="0" smtClean="0">
                <a:solidFill>
                  <a:schemeClr val="tx1"/>
                </a:solidFill>
                <a:latin typeface="Cambria" pitchFamily="18" charset="0"/>
              </a:rPr>
              <a:t>Penyediaan Jasa Pelayanan Umum Kantor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0365782" y="5602859"/>
            <a:ext cx="1593306" cy="3883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Jasa Pelayanan Umum Kantor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0362008" y="5987451"/>
            <a:ext cx="1593306" cy="4990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Penyediaan Jasa Pelayanan Umum Kantor yang Disediakan”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2" name="Right Arrow 51"/>
          <p:cNvSpPr/>
          <p:nvPr/>
        </p:nvSpPr>
        <p:spPr>
          <a:xfrm>
            <a:off x="10184468" y="529386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1166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376681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415603" y="655943"/>
            <a:ext cx="1595889" cy="410858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b="1" dirty="0" smtClean="0">
                <a:solidFill>
                  <a:schemeClr val="tx1"/>
                </a:solidFill>
                <a:latin typeface="Cambria" pitchFamily="18" charset="0"/>
              </a:rPr>
              <a:t>Pemeliharaan Barang Milik Daerah Penunjang Urusan Pemerintahan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8424835" y="1066800"/>
            <a:ext cx="1593306" cy="4190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Pemeliharaan Barang Milik Daerah PD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421960" y="1482999"/>
            <a:ext cx="1593306" cy="4696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Presentase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Pemeliharaan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Barang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Milik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Penunjang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Urusan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Pemerintahan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3686685"/>
            <a:ext cx="1595889" cy="3900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Pemeliharaan/Rehabilitasi Gedung Kantor dan Bangunan Lainnya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4078859"/>
            <a:ext cx="1593306" cy="397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Terlaksananya Pemeliharaan/Rehabilitasi Gedung Kantor dan Bangunan Lainnya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4476751"/>
            <a:ext cx="1593306" cy="4191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Gedung Kantor dan Bangunan Lainnya yang Dipelihara/ Direhabilitasi”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2" name="Right Arrow 61"/>
          <p:cNvSpPr/>
          <p:nvPr/>
        </p:nvSpPr>
        <p:spPr>
          <a:xfrm>
            <a:off x="10178249" y="7247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53535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Penyediaan Jasa Pemeliharaan, Biaya Pemeliharaan, dan Pajak Kendaraan Perorangan Dinas atau Kendaraan Dinas Jabatan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181100"/>
            <a:ext cx="1593306" cy="5524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fi-FI" sz="700" dirty="0" smtClean="0">
                <a:solidFill>
                  <a:schemeClr val="tx1"/>
                </a:solidFill>
                <a:latin typeface="Cambria" pitchFamily="18" charset="0"/>
              </a:rPr>
              <a:t>Tersedianya Jasa Pemeliharaan, Biaya Pemeliharaan dan Pajak Kendaraan Perorangan Dinas atau Kendaraan Dinas Jabatan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729979"/>
            <a:ext cx="1593306" cy="52744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sv-SE" sz="700" b="1" i="1" dirty="0" smtClean="0">
                <a:solidFill>
                  <a:schemeClr val="tx1"/>
                </a:solidFill>
                <a:latin typeface="Cambria" pitchFamily="18" charset="0"/>
              </a:rPr>
              <a:t>Jumlah Kendaraan Perorangan Dinas atau Kendaraan Dinas Jabatan yang Dipelihara dan dibayarkan Pajaknya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0369620" y="2368691"/>
            <a:ext cx="1595889" cy="35546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b="1" dirty="0" smtClean="0">
                <a:solidFill>
                  <a:schemeClr val="tx1"/>
                </a:solidFill>
                <a:latin typeface="Cambria" pitchFamily="18" charset="0"/>
              </a:rPr>
              <a:t>Pemeliharaan Peralatan dan Mesin Lainnya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369327" y="2724149"/>
            <a:ext cx="1593306" cy="4857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fi-FI" sz="700" dirty="0" smtClean="0">
                <a:solidFill>
                  <a:schemeClr val="tx1"/>
                </a:solidFill>
                <a:latin typeface="Cambria" pitchFamily="18" charset="0"/>
              </a:rPr>
              <a:t>Terlaksananya Pemeliharaan Peralatan dan Mesin Lainnya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0375078" y="3212132"/>
            <a:ext cx="1593306" cy="35974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sv-SE" sz="700" b="1" i="1" dirty="0" smtClean="0">
                <a:solidFill>
                  <a:schemeClr val="tx1"/>
                </a:solidFill>
                <a:latin typeface="Cambria" pitchFamily="18" charset="0"/>
              </a:rPr>
              <a:t>Jumlah Peralatan dan Mesin Lainnya yang Dipelihara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27089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8" name="Straight Arrow Connector 47"/>
          <p:cNvCxnSpPr>
            <a:stCxn id="62" idx="1"/>
            <a:endCxn id="52" idx="1"/>
          </p:cNvCxnSpPr>
          <p:nvPr/>
        </p:nvCxnSpPr>
        <p:spPr>
          <a:xfrm rot="10800000" flipH="1" flipV="1">
            <a:off x="10178248" y="832206"/>
            <a:ext cx="6219" cy="437857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0058402" y="828323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45" idx="1"/>
          </p:cNvCxnSpPr>
          <p:nvPr/>
        </p:nvCxnSpPr>
        <p:spPr>
          <a:xfrm rot="16200000" flipH="1">
            <a:off x="8171033" y="763415"/>
            <a:ext cx="141034" cy="4852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ight Arrow 44"/>
          <p:cNvSpPr/>
          <p:nvPr/>
        </p:nvSpPr>
        <p:spPr>
          <a:xfrm>
            <a:off x="8243976" y="72348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366075" y="5020185"/>
            <a:ext cx="1595889" cy="51384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Pemeliharaan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/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Rehabilitasi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Sarana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dan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Prasarana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Pendukung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Gedung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Kantor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atau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Bangunan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Lainnya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0365782" y="5536184"/>
            <a:ext cx="1593306" cy="5407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Pemeliharaan/Rehabilitasi Sarana dan Prasarana Pendukung Gedung Kantor atau Bangunan Lainnya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0362008" y="6073176"/>
            <a:ext cx="1593306" cy="4990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Sarana dan Prasarana Pendukung Gedung Kantor atau Bangunan Lainnya yang Dipelihara/ Direhabilitasi”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2" name="Right Arrow 51"/>
          <p:cNvSpPr/>
          <p:nvPr/>
        </p:nvSpPr>
        <p:spPr>
          <a:xfrm>
            <a:off x="10184468" y="510336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68817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99940" y="340242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288098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6"/>
            <a:ext cx="1674725" cy="207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190481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01679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820993"/>
            <a:ext cx="1595889" cy="37093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Pelaksanaan Musrenbang Kabupaten/Kota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188381"/>
            <a:ext cx="1593306" cy="3263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 : Terlaksananya Musrenbang Kabupaten/Kota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75308" y="3514699"/>
            <a:ext cx="1593306" cy="3162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sv-SE" sz="700" b="1" i="1" dirty="0" smtClean="0">
                <a:solidFill>
                  <a:schemeClr val="tx1"/>
                </a:solidFill>
                <a:latin typeface="Cambria" pitchFamily="18" charset="0"/>
              </a:rPr>
              <a:t>Jumlah Berita Acara Musrenbang Kabupaten/Kota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75600" y="3915284"/>
            <a:ext cx="1595889" cy="36144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Penyiapan Bahan Koordinasi Musrenbang Kecamatan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75307" y="4278883"/>
            <a:ext cx="1593306" cy="42269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Tersedianya Usulan-Usulan yang Telah Terverifikasi oleh Kecamatan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71533" y="4701577"/>
            <a:ext cx="1593306" cy="299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Usulan yang Terverifikasi oleh Kecamatan”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9" name="Right Arrow 188"/>
          <p:cNvSpPr/>
          <p:nvPr/>
        </p:nvSpPr>
        <p:spPr>
          <a:xfrm>
            <a:off x="10184468" y="396989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17434" y="3592694"/>
            <a:ext cx="6118029" cy="18496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679830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11420"/>
            <a:ext cx="1595889" cy="34108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Pelaksanaan Konsultasi Publik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950233"/>
            <a:ext cx="1593306" cy="24991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Konsultasi Publik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200351"/>
            <a:ext cx="1593306" cy="3045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Berita Acara Konsultasi Publik”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0369620" y="1589643"/>
            <a:ext cx="1595889" cy="334407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Pelaksanaan Forum SKPD/Lintas 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369327" y="1924666"/>
            <a:ext cx="1593306" cy="42269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Forum Perangkat Daerah/Lintas Perangkat Daerah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0373970" y="2347360"/>
            <a:ext cx="1593306" cy="37611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sv-SE" sz="700" b="1" i="1" dirty="0" smtClean="0">
                <a:solidFill>
                  <a:schemeClr val="tx1"/>
                </a:solidFill>
                <a:latin typeface="Cambria" pitchFamily="18" charset="0"/>
              </a:rPr>
              <a:t>Jumlah Berita Acara Forum Perangkat Daerah/Lintas Perangkat Daerah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164224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101" name="Straight Arrow Connector 100"/>
          <p:cNvCxnSpPr>
            <a:endCxn id="145" idx="1"/>
          </p:cNvCxnSpPr>
          <p:nvPr/>
        </p:nvCxnSpPr>
        <p:spPr>
          <a:xfrm rot="16200000" flipH="1">
            <a:off x="7787506" y="2956693"/>
            <a:ext cx="4791682" cy="21291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rot="16200000" flipH="1">
            <a:off x="3260433" y="3626142"/>
            <a:ext cx="6075061" cy="22926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rot="16200000" flipH="1">
            <a:off x="5183039" y="3656163"/>
            <a:ext cx="6102088" cy="28017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28"/>
          <p:cNvSpPr/>
          <p:nvPr/>
        </p:nvSpPr>
        <p:spPr>
          <a:xfrm>
            <a:off x="10375600" y="5096384"/>
            <a:ext cx="1595889" cy="5043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Penyusunan dan Penetapan Dokumen Perencanaan Pembangunan Daerah Kabupaten/Kota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10375307" y="5602857"/>
            <a:ext cx="1593306" cy="5026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Ditetapkannya Dokumen Perencanaan Pembangunan Daerah Kabupaten/Kota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10371533" y="6105525"/>
            <a:ext cx="1593306" cy="5143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Perencanaan Pembangunan Daerah Kabupaten/Kota yang Ditetapkan (RPJPD/RPJMD/RKPD)”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45" name="Right Arrow 144"/>
          <p:cNvSpPr/>
          <p:nvPr/>
        </p:nvSpPr>
        <p:spPr>
          <a:xfrm>
            <a:off x="10193993" y="525576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46628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99940" y="3688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93754" y="341438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6"/>
            <a:ext cx="1674725" cy="207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190481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01679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001843"/>
            <a:ext cx="1595889" cy="37093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Pembinaan dan Pemanfaatan Data dan Informasi Perencanaan Pembangunan SKPD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2369230"/>
            <a:ext cx="1593306" cy="58351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 : Terbinanya Sumber Daya Manusia Perangkat Daerah dalam Pemanfaatan Data dan Informasi Perencanaan Pembangunan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75308" y="2952724"/>
            <a:ext cx="1593306" cy="3162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sv-SE" sz="700" b="1" i="1" dirty="0" smtClean="0">
                <a:solidFill>
                  <a:schemeClr val="tx1"/>
                </a:solidFill>
                <a:latin typeface="Cambria" pitchFamily="18" charset="0"/>
              </a:rPr>
              <a:t>Jumlah Orang yang Dibina dalam Pemanfaatan Data dan Informasi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75600" y="3334259"/>
            <a:ext cx="1595889" cy="36144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Penyusunan Profil Pembangunan Daerah Kabupaten/Kota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75307" y="3697858"/>
            <a:ext cx="1593306" cy="3978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Tersusunnya Dokumen Profil Pembangunan Daerah Kabupaten/Kota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71533" y="4091977"/>
            <a:ext cx="1593306" cy="299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Buku Profil Pembangunan Daerah yang Diterbitkan”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9" name="Right Arrow 188"/>
          <p:cNvSpPr/>
          <p:nvPr/>
        </p:nvSpPr>
        <p:spPr>
          <a:xfrm>
            <a:off x="10203518" y="492239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17434" y="3592694"/>
            <a:ext cx="6118029" cy="18496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679830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11420"/>
            <a:ext cx="1595889" cy="36013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Analisis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Data dan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Informasi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Perencanaan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969282"/>
            <a:ext cx="1593306" cy="36421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Terinputnya Analisis Data dan Informasi untuk Perencanaan Pembangunan Daerah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333702"/>
            <a:ext cx="1593306" cy="60939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Masukan Analisis Data untuk Penyusunan Kebijakan Perencanaan Pembangunan Daerah (Semua Perencanaan Pembangunan Daerah)”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08039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101" name="Straight Arrow Connector 100"/>
          <p:cNvCxnSpPr>
            <a:stCxn id="62" idx="1"/>
            <a:endCxn id="124" idx="1"/>
          </p:cNvCxnSpPr>
          <p:nvPr/>
        </p:nvCxnSpPr>
        <p:spPr>
          <a:xfrm rot="10800000" flipH="1" flipV="1">
            <a:off x="10178248" y="787244"/>
            <a:ext cx="15505" cy="2734556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rot="16200000" flipH="1">
            <a:off x="3260433" y="3626142"/>
            <a:ext cx="6075061" cy="22926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46" idx="1"/>
          </p:cNvCxnSpPr>
          <p:nvPr/>
        </p:nvCxnSpPr>
        <p:spPr>
          <a:xfrm rot="16200000" flipH="1">
            <a:off x="6032673" y="2806529"/>
            <a:ext cx="4389181" cy="14376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ight Arrow 112"/>
          <p:cNvSpPr/>
          <p:nvPr/>
        </p:nvSpPr>
        <p:spPr>
          <a:xfrm>
            <a:off x="8215401" y="733008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10375600" y="4810634"/>
            <a:ext cx="1595889" cy="5043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Pengendalian Perencanaan dan Pelaksanaan Pembangunan Daerah di Kabupaten/Kota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10375307" y="5317107"/>
            <a:ext cx="1593306" cy="5026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Pengendalian Perencanaan dan Pelaksanaan Pembangunan Daerah di Kabupaten/Kota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10371533" y="5819776"/>
            <a:ext cx="1593306" cy="4286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Hasil Pengendalian Perencanaan dan Pelaksanaan Pembangunan”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415603" y="608317"/>
            <a:ext cx="1595889" cy="487058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Analisis Data dan Informasi Pemerintahan Daerah Bidang Perencanaan Pembangunan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424835" y="1090681"/>
            <a:ext cx="1593306" cy="38569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es-ES" sz="700" dirty="0" err="1" smtClean="0">
                <a:solidFill>
                  <a:schemeClr val="tx1"/>
                </a:solidFill>
                <a:latin typeface="Cambria" pitchFamily="18" charset="0"/>
              </a:rPr>
              <a:t>Tersedianya</a:t>
            </a:r>
            <a:r>
              <a:rPr lang="es-ES" sz="7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ambria" pitchFamily="18" charset="0"/>
              </a:rPr>
              <a:t>Hasil</a:t>
            </a:r>
            <a:r>
              <a:rPr lang="es-ES" sz="7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ambria" pitchFamily="18" charset="0"/>
              </a:rPr>
              <a:t>Analisis</a:t>
            </a:r>
            <a:r>
              <a:rPr lang="es-ES" sz="700" dirty="0" smtClean="0">
                <a:solidFill>
                  <a:schemeClr val="tx1"/>
                </a:solidFill>
                <a:latin typeface="Cambria" pitchFamily="18" charset="0"/>
              </a:rPr>
              <a:t> Data dan </a:t>
            </a:r>
            <a:r>
              <a:rPr lang="es-ES" sz="700" dirty="0" err="1" smtClean="0">
                <a:solidFill>
                  <a:schemeClr val="tx1"/>
                </a:solidFill>
                <a:latin typeface="Cambria" pitchFamily="18" charset="0"/>
              </a:rPr>
              <a:t>Informasi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421960" y="1473474"/>
            <a:ext cx="1593306" cy="3709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Jumlah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Laporan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Hasil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Analisis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data dan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informasi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10058402" y="771173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8415603" y="4808843"/>
            <a:ext cx="1595889" cy="420382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Pengendalian, Evaluasi dan Pelaporan Bidang Perencanaan Pembangunan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424835" y="5229225"/>
            <a:ext cx="1593306" cy="53714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Pengendalian, Evaluasi dan Pelaporan Perencanaan Pembangunan Daerah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421960" y="5759724"/>
            <a:ext cx="1593306" cy="3709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it-IT" sz="700" b="1" i="1" dirty="0" smtClean="0">
                <a:solidFill>
                  <a:schemeClr val="tx1"/>
                </a:solidFill>
                <a:latin typeface="Cambria" pitchFamily="18" charset="0"/>
              </a:rPr>
              <a:t>Presentase Capaian Target Perencanaan Kegiatan Perangkat Daerah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46" name="Right Arrow 45"/>
          <p:cNvSpPr/>
          <p:nvPr/>
        </p:nvSpPr>
        <p:spPr>
          <a:xfrm>
            <a:off x="8234451" y="489543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rot="16200000" flipH="1">
            <a:off x="9416570" y="5825647"/>
            <a:ext cx="1574959" cy="13501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0096502" y="5047898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307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3585836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3506792"/>
            <a:ext cx="1595889" cy="455607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Asistensi Penyusunan Dokumen Perencanaan Pembangunan Perangkat Daerah Bidang Pemerintahan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959905"/>
            <a:ext cx="1593306" cy="47874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Tersusunnya Dokumen Perencanaan Pembangunan Perangkat Daerah Bidang Pemerintahan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4438650"/>
            <a:ext cx="1593306" cy="4667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Asistensi dalam Penyusunan Renstra/Renja Bidang Pemerintahan”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415603" y="1875142"/>
            <a:ext cx="1595889" cy="448957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Koordinasi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Perencanaan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Bidang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Pemerintahan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dan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Manusia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8424835" y="2324100"/>
            <a:ext cx="1593306" cy="5085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Koordinasi dan Sinkronisasi Perencanaan Bidang Pemerintahan dan Pembangunan Manusia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421960" y="2826023"/>
            <a:ext cx="1593306" cy="62202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“Presentase Konsistensi Penjabaran Kegiatan dan Sub Kegiatan RENJA terhadap RKPD Bidang Pemerintahan dan Pembangunan Manusia”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6481314" y="1880894"/>
            <a:ext cx="1595889" cy="462256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PROGRAM KOORDINASI DAN SINKRONISASI PERENCANAAN PEMBANGUNAN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6481021" y="2343150"/>
            <a:ext cx="1593306" cy="4952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Prog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Meningkatnya Konsistensi Perencanaan Pembangunan Daerah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6478146" y="2842198"/>
            <a:ext cx="1593306" cy="64395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Tingkat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konsistensi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penjabaran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program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(RPJMD-RKPD)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Bidang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Manusia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dan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Pemerintahan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40" name="Right Arrow 139"/>
          <p:cNvSpPr/>
          <p:nvPr/>
        </p:nvSpPr>
        <p:spPr>
          <a:xfrm>
            <a:off x="6280029" y="1954184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154" name="Right Arrow 153"/>
          <p:cNvSpPr/>
          <p:nvPr/>
        </p:nvSpPr>
        <p:spPr>
          <a:xfrm>
            <a:off x="8243976" y="194268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156" name="Straight Connector 155"/>
          <p:cNvCxnSpPr>
            <a:endCxn id="154" idx="1"/>
          </p:cNvCxnSpPr>
          <p:nvPr/>
        </p:nvCxnSpPr>
        <p:spPr>
          <a:xfrm flipV="1">
            <a:off x="8077183" y="2055558"/>
            <a:ext cx="166793" cy="7062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/>
          <p:cNvSpPr/>
          <p:nvPr/>
        </p:nvSpPr>
        <p:spPr>
          <a:xfrm>
            <a:off x="10366075" y="4982085"/>
            <a:ext cx="1595889" cy="504316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Pelaksanaan Monitoring dan Evaluasi Penyusunan Dokumen Perencanaan Pemb. Perangkat Daerah Bidang Pemerintahan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486401"/>
            <a:ext cx="1593306" cy="5715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Monitoring dan Evaluasi Penyusunan Dokumen Perencanaan Pemb. Perangkat Daerah Bidang Pemerintahan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6054126"/>
            <a:ext cx="1593306" cy="5752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Monitoring dan Evaluasi dalam Penyusunan Renstra/Renja Bidang Pemerintahan”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9" name="Right Arrow 188"/>
          <p:cNvSpPr/>
          <p:nvPr/>
        </p:nvSpPr>
        <p:spPr>
          <a:xfrm>
            <a:off x="10184468" y="513194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41245" y="3616507"/>
            <a:ext cx="6070406" cy="18497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7247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40200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Monitoring, Evaluasi dan Penyusunan Laporan Berkala Pelaksanaan Pemb. Daerah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047751"/>
            <a:ext cx="1593306" cy="3905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Tersusunnya Laporan Hasil Monitoring dan Evaluasi Berkala Pelaksanaan Pemb. Daerah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434706"/>
            <a:ext cx="1593306" cy="2893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Hasil Evaluasi Kinerja Pembangunan Daerah”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0369620" y="1873390"/>
            <a:ext cx="1595889" cy="477897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Penyusunan Dokumen Perencanaan Pembangunan Daerah Bidang Pemerintahan (RPJPD, RPJMD dan RKPD)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369327" y="2351288"/>
            <a:ext cx="1593306" cy="48716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Tersusunnya Dokumen Perencanaan Pembangunan Daerah Bidang Pemerintahan (RPJPD, RPJMD dan RKPD)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0375078" y="2840657"/>
            <a:ext cx="1593306" cy="5978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Perencanaan Pembangunan Daerah Bidang Pemerintahan yang Dikoordinir Penyusunannya (RPJPD, RPJMD dan RKPD)”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1947047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101" name="Straight Arrow Connector 100"/>
          <p:cNvCxnSpPr>
            <a:endCxn id="62" idx="1"/>
          </p:cNvCxnSpPr>
          <p:nvPr/>
        </p:nvCxnSpPr>
        <p:spPr>
          <a:xfrm rot="5400000">
            <a:off x="10073700" y="723679"/>
            <a:ext cx="213077" cy="3977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96" idx="1"/>
          </p:cNvCxnSpPr>
          <p:nvPr/>
        </p:nvCxnSpPr>
        <p:spPr>
          <a:xfrm rot="10800000" flipV="1">
            <a:off x="10172700" y="2054460"/>
            <a:ext cx="4680" cy="4536839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6478146" y="3489898"/>
            <a:ext cx="1593306" cy="64395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Tingkat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konsistensi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penjabaran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program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(RPJMD-RKPD)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Bidang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Perekonomian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&amp;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Daya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Alam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78146" y="4137598"/>
            <a:ext cx="1593306" cy="64395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Tingkat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konsistensi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penjabaran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program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pembangunan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daerah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(RPJMD-RKPD)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Bidang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Infrastruktur</a:t>
            </a:r>
            <a:r>
              <a:rPr lang="es-ES" sz="700" b="1" i="1" dirty="0" smtClean="0">
                <a:solidFill>
                  <a:schemeClr val="tx1"/>
                </a:solidFill>
                <a:latin typeface="Cambria" pitchFamily="18" charset="0"/>
              </a:rPr>
              <a:t> dan </a:t>
            </a:r>
            <a:r>
              <a:rPr lang="es-ES" sz="700" b="1" i="1" dirty="0" err="1" smtClean="0">
                <a:solidFill>
                  <a:schemeClr val="tx1"/>
                </a:solidFill>
                <a:latin typeface="Cambria" pitchFamily="18" charset="0"/>
              </a:rPr>
              <a:t>Kewilayahan</a:t>
            </a:r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53" name="Straight Arrow Connector 52"/>
          <p:cNvCxnSpPr>
            <a:endCxn id="140" idx="1"/>
          </p:cNvCxnSpPr>
          <p:nvPr/>
        </p:nvCxnSpPr>
        <p:spPr>
          <a:xfrm rot="16200000" flipH="1">
            <a:off x="5549773" y="1336802"/>
            <a:ext cx="1457459" cy="3054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54" idx="1"/>
          </p:cNvCxnSpPr>
          <p:nvPr/>
        </p:nvCxnSpPr>
        <p:spPr>
          <a:xfrm rot="10800000" flipH="1" flipV="1">
            <a:off x="8243975" y="2055558"/>
            <a:ext cx="14199" cy="4497642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10058402" y="2057048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307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477646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392367"/>
            <a:ext cx="1595889" cy="665158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Penyusunan Dokumen Perencanaan Pembangunan Daerah Bidang Pembangunan Manusia (RPJPD, RPJMD dan RKPD)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057525"/>
            <a:ext cx="1593306" cy="6857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Terkordinirnya Penyusunan Dokumen Perencanaan Pembangunan Daerah Bidang Pembangunan Manusia (RPJPD. RPJMD dan RKPD)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743325"/>
            <a:ext cx="1593306" cy="7048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Perencanaan Pembangunan Daerah Bidang Pembangunan Manusia yang Dikoordinir Penyusunannya (RPJPD. RPJMD dan RKPD)”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601085"/>
            <a:ext cx="1595889" cy="59004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700" b="1" dirty="0" smtClean="0">
                <a:solidFill>
                  <a:schemeClr val="tx1"/>
                </a:solidFill>
                <a:latin typeface="Cambria" pitchFamily="18" charset="0"/>
              </a:rPr>
              <a:t>Asistensi Penyusunan Dokumen Perencanaan Pembangunan Perangkat Daerah Bidang Pembangunan Manusia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191126"/>
            <a:ext cx="1593306" cy="6762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Terasistensinya Perangkat Daerah dalam Menyusun Dokumen Perencanaan Pembangunan Perangkat Daerah Bidang Pembangunan Manusia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5863626"/>
            <a:ext cx="1593306" cy="5752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Asistensi dalam Penyusunan Renstra/Renja Bidang Pembangunan Manusia”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41245" y="3616507"/>
            <a:ext cx="6070406" cy="18497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82004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55440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Pelaksanaan Sinergitas dan Harmonisasi Perencanaan Pembangunan Daerah Bidang Pemerintahan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200149"/>
            <a:ext cx="1593306" cy="485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Sinkronnya Renstra/Renja dengan RKPD/RPJMD pada Bidang Pemerintahan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685926"/>
            <a:ext cx="1593306" cy="5524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Hasil Sinkronisasi Renstra/Renja dengan RKPD/RPJMD pada Bidang Pemerintahan”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62332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>
            <a:off x="7219951" y="3619499"/>
            <a:ext cx="5924549" cy="19050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10058402" y="2314223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307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450976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533649"/>
            <a:ext cx="1595889" cy="62865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Pelaksanaan Sinergitas dan Harmonisasi Perencanaan Pembangunan Daerah Bidang Pembangunan Manusia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163910"/>
            <a:ext cx="1593306" cy="4079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Sinkronnya Renstra/Renja dengan RKPD/RPJMD pada Bidang Pembangunan Manusia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576440"/>
            <a:ext cx="1593306" cy="5002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Hasil Sinkronisasi Renstra/Renja dengan RKPD/RPJMD pada Bidang Pembangunan Manusia”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401060"/>
            <a:ext cx="1595889" cy="59004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Penyusunan Dokumen Perencanaan Pembangunan Daerah Bidang Perekonomian (RPJPD, RPJMD dan RKPD)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4991101"/>
            <a:ext cx="1593306" cy="6762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Terkordinirnya Penyusunan Dokumen Perencanaan Pembangunan Daerah Bidang Perekonomian (RPJPD. RPJMD dan RKPD)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5663601"/>
            <a:ext cx="1593306" cy="6324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Perencanaan Pembangunan Daerah Bidang Perekonomian yang Dikoordinir Penyusunannya (RPJPD, RPJMD dan RKPD)”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41245" y="3616507"/>
            <a:ext cx="6070406" cy="18497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83909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59250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Pelaksanaan Monitoring dan Evaluasi Penyusunan Dokumen Perencanaan Pembangunan Perangkat Daerah Bidang Pembangunan Manusia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238248"/>
            <a:ext cx="1593306" cy="5905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Monitoring dan Evaluasi Penyusunan Dokumen Perencanaan Pembangunan Perangkat Daerah Bidang Pembangunan Manusia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828801"/>
            <a:ext cx="1593306" cy="6096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Monitoring dan Evaluasi dalam Penyusunan Renstra/Renja Bidang Pembangunan Manusia”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73762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>
            <a:off x="9085898" y="1777283"/>
            <a:ext cx="2187811" cy="4845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9190674" y="5625384"/>
            <a:ext cx="1978261" cy="4843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8415603" y="4399267"/>
            <a:ext cx="1595889" cy="448957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Koordinasi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Perencanaan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Bidang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Perekonomian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dan SDA (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Daya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700" b="1" dirty="0" err="1" smtClean="0">
                <a:solidFill>
                  <a:schemeClr val="tx1"/>
                </a:solidFill>
                <a:latin typeface="Cambria" pitchFamily="18" charset="0"/>
              </a:rPr>
              <a:t>Alam</a:t>
            </a:r>
            <a:r>
              <a:rPr lang="es-ES" sz="700" b="1" dirty="0" smtClean="0">
                <a:solidFill>
                  <a:schemeClr val="tx1"/>
                </a:solidFill>
                <a:latin typeface="Cambria" pitchFamily="18" charset="0"/>
              </a:rPr>
              <a:t>)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424835" y="4848225"/>
            <a:ext cx="1593306" cy="5085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Koordinasi dan Sinkronisasi Perencanaan Bidang Perekonomian dan SDA (Sumber Daya Alam)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421960" y="5350148"/>
            <a:ext cx="1593306" cy="62202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“Presentase Konsistensi Penjabaran Kegiatan dan Sub Kegiatan RENJA terhadap RKPD Bidang Perekonomian dan SDA”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3" name="Right Arrow 32"/>
          <p:cNvSpPr/>
          <p:nvPr/>
        </p:nvSpPr>
        <p:spPr>
          <a:xfrm>
            <a:off x="8243976" y="449538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10058402" y="4628798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307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494791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525717"/>
            <a:ext cx="1595889" cy="665158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Pelaksanaan Monitoring dan Evaluasi Penyusunan Dokumen Perencanaan Pembangunan Perangkat Daerah Bidang Perekonomian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190875"/>
            <a:ext cx="1593306" cy="6857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Terlaksananya Monitoring dan Evaluasi Penyusunan Dokumen Perencanaan Pembangunan Perangkat Daerah Bidang Perekonomian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876675"/>
            <a:ext cx="1593306" cy="7048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Monitoring dan Evaluasi dalam Penyusunan Renstra/Renja Bidang Perekonomian”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772535"/>
            <a:ext cx="1595889" cy="59004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Pelaksanaan Sinergitas dan Harmonisasi Perencanaan Pembangunan Daerah Bidang Perekonomian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362576"/>
            <a:ext cx="1593306" cy="5429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Sinkronnya Renstra/Renja dengan RKPD/RPJMD pada Bidang Perekonomian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5901726"/>
            <a:ext cx="1593306" cy="5752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Hasil Sinkronisasi Renstra/Renja dengan RKPD/RPJMD pada Bidang Perekonomian”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41245" y="3616507"/>
            <a:ext cx="6070406" cy="18497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82004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55440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Asistensi Penyusunan Dokumen Perencanaan Pembangunan Perangkat Daerah Bidang Perekonomian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200149"/>
            <a:ext cx="1593306" cy="5905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Terasistensinya Perangkat Daerah dalam Menyusun Dokumen Perencanaan Pembangunan Perangkat Daerah Bidang Perekonomian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790701"/>
            <a:ext cx="1593306" cy="5524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Asistensi dalam Penyusunan Renstra/Renja Bidang Perekonomian”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73762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>
            <a:off x="7219951" y="3619499"/>
            <a:ext cx="5924549" cy="19050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10058402" y="2485673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307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494791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525717"/>
            <a:ext cx="1595889" cy="665158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Asistensi Penyusunan Dokumen Perencanaan Pembangunan Perangkat Daerah Bidang SDA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190875"/>
            <a:ext cx="1593306" cy="6857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Terasistensinya Perangkat Daerah dalam Menyusun Dokumen Perencanaan Pembangunan Perangkat Daerah Bidang SDA 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876675"/>
            <a:ext cx="1593306" cy="7048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Asistensi dalam Penyusunan Renstra/Renja Bidang SDA”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772535"/>
            <a:ext cx="1595889" cy="59004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Pelaksanaan Monitoring dan Evaluasi Penyusunan Dokumen Perencanaan Pembangunan Perangkat Daerah Bidang SDA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362576"/>
            <a:ext cx="1593306" cy="6191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Terlaksananya Monitoring dan Evaluasi Penyusunan Dokumen Perencanaan Pembangunan Perangkat Daerah Bidang SDA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5977926"/>
            <a:ext cx="1593306" cy="5752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Monitoring dan Evaluasi dalam Penyusunan Renstra/Renja Bidang SDA”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41245" y="3616507"/>
            <a:ext cx="6070406" cy="18497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82004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55440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Penyusunan Dokumen Perencanaan Pembangunan Daerah Bidang SDA (RPJPD, RPJMD dan RKPD)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200149"/>
            <a:ext cx="1593306" cy="5905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Terkordinirnya Penyusunan Dokumen Perencanaan Pembangunan Daerah Bidang SDA (RPJPD. RPJMD dan RKPD)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790701"/>
            <a:ext cx="1593306" cy="5524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Perencanaan Pembangunan Daerah Bidang SDA yang Dikoordinir Penyusunannya (RPJPD, RPJMD dan RKPD)”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73762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>
            <a:off x="7219951" y="3619499"/>
            <a:ext cx="5924549" cy="19050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6200000" flipH="1">
            <a:off x="5286374" y="3648075"/>
            <a:ext cx="5924550" cy="19049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418053" y="340242"/>
            <a:ext cx="3657585" cy="6371107"/>
          </a:xfrm>
          <a:prstGeom prst="rect">
            <a:avLst/>
          </a:prstGeom>
          <a:solidFill>
            <a:srgbClr val="00FFFF">
              <a:alpha val="15000"/>
            </a:srgbClr>
          </a:solidFill>
          <a:ln w="19050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9" name="Rectangle 108"/>
          <p:cNvSpPr/>
          <p:nvPr/>
        </p:nvSpPr>
        <p:spPr>
          <a:xfrm>
            <a:off x="2751826" y="202019"/>
            <a:ext cx="9353738" cy="65873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92487" y="340242"/>
            <a:ext cx="1675400" cy="6371108"/>
          </a:xfrm>
          <a:prstGeom prst="rect">
            <a:avLst/>
          </a:prstGeom>
          <a:solidFill>
            <a:schemeClr val="accent1">
              <a:lumMod val="75000"/>
              <a:alpha val="15000"/>
            </a:schemeClr>
          </a:solidFill>
          <a:ln w="254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3" name="Rectangle 102"/>
          <p:cNvSpPr/>
          <p:nvPr/>
        </p:nvSpPr>
        <p:spPr>
          <a:xfrm>
            <a:off x="77639" y="212652"/>
            <a:ext cx="2389515" cy="6576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800" dirty="0">
              <a:solidFill>
                <a:schemeClr val="tx1"/>
              </a:solidFill>
              <a:latin typeface="Bodoni MT Poster Compressed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0271365" y="330717"/>
            <a:ext cx="1728166" cy="6371108"/>
          </a:xfrm>
          <a:prstGeom prst="rect">
            <a:avLst/>
          </a:prstGeom>
          <a:solidFill>
            <a:srgbClr val="54FA12">
              <a:alpha val="15000"/>
            </a:srgbClr>
          </a:solidFill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4" name="Right Arrow 123"/>
          <p:cNvSpPr/>
          <p:nvPr/>
        </p:nvSpPr>
        <p:spPr>
          <a:xfrm>
            <a:off x="10174704" y="4947911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495168" y="354245"/>
            <a:ext cx="1674725" cy="273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26684" y="361969"/>
            <a:ext cx="3648973" cy="256923"/>
          </a:xfrm>
          <a:prstGeom prst="rect">
            <a:avLst/>
          </a:prstGeom>
          <a:solidFill>
            <a:srgbClr val="8FE2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III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0308567" y="341246"/>
            <a:ext cx="1716656" cy="249737"/>
          </a:xfrm>
          <a:prstGeom prst="rect">
            <a:avLst/>
          </a:prstGeom>
          <a:solidFill>
            <a:srgbClr val="FFFF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900" b="1" dirty="0" smtClean="0">
                <a:solidFill>
                  <a:schemeClr val="tx1"/>
                </a:solidFill>
                <a:latin typeface="Cambria" pitchFamily="18" charset="0"/>
              </a:rPr>
              <a:t>ESELON  IV / JABFUNG</a:t>
            </a:r>
            <a:endParaRPr lang="id-ID" sz="9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0368951" y="2573342"/>
            <a:ext cx="1595889" cy="665158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Penyusunan Dokumen Perencanaan Pembangunan Daerah Bidang Infrastruktur (RPJPD, RPJMD dan RKPD)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368658" y="3238500"/>
            <a:ext cx="1593306" cy="6857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sv-SE" sz="700" dirty="0" smtClean="0">
                <a:solidFill>
                  <a:schemeClr val="tx1"/>
                </a:solidFill>
                <a:latin typeface="Cambria" pitchFamily="18" charset="0"/>
              </a:rPr>
              <a:t>Terkordinirnya Penyusunan Dokumen Perencanaan Pembangunan Daerah Bidang Infrastruktur (RPJPD. RPJMD dan RKPD)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365783" y="3924300"/>
            <a:ext cx="1593306" cy="7048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Dokumen Perencanaan Pembangunan Daerah Bidang Infrastruktur yang Dikoordinir Penyusunannya (RPJPD, RPJMD dan RKPD)”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0366075" y="4772535"/>
            <a:ext cx="1595889" cy="590040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Asistensi Penyusunan Dokumen Perencanaan Pembangunan Perangkat Daerah Bidang Infrastruktur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0365782" y="5362576"/>
            <a:ext cx="1593306" cy="6191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Terasistensinya Perangkat Daerah dalam Menyusun Dokumen Perencanaan Pembangunan Perangkat Daerah Bidang Infrastruktur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0362008" y="5977926"/>
            <a:ext cx="1593306" cy="57527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Perangkat Daerah yang Mendapatkan Asistensi dalam Penyusunan Renstra/Renja Bidang Infrastruktur”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288870" y="3664132"/>
            <a:ext cx="5965631" cy="28021"/>
          </a:xfrm>
          <a:prstGeom prst="straightConnector1">
            <a:avLst/>
          </a:prstGeom>
          <a:ln w="2222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0178249" y="82004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0372496" y="645749"/>
            <a:ext cx="1595889" cy="554401"/>
          </a:xfrm>
          <a:prstGeom prst="rect">
            <a:avLst/>
          </a:prstGeom>
          <a:solidFill>
            <a:srgbClr val="54FA1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Pelaksanaan Sinergitas dan Harmonisasi Perencanaan Pembangunan Daerah Bidang SDA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0372203" y="1200149"/>
            <a:ext cx="1593306" cy="53340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SK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Sinkronnya Renstra/Renja dengan RKPD/RPJMD pada Bidang SDA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369328" y="1733551"/>
            <a:ext cx="1593306" cy="5524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“Jumlah Laporan Hasil Sinkronisasi Renstra/Renja dengan RKPD/RPJMD pada Bidang SDA”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6" name="Right Arrow 95"/>
          <p:cNvSpPr/>
          <p:nvPr/>
        </p:nvSpPr>
        <p:spPr>
          <a:xfrm>
            <a:off x="10177380" y="2680472"/>
            <a:ext cx="142488" cy="214827"/>
          </a:xfrm>
          <a:prstGeom prst="rightArrow">
            <a:avLst/>
          </a:prstGeom>
          <a:solidFill>
            <a:srgbClr val="99FF33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49" name="Straight Arrow Connector 48"/>
          <p:cNvCxnSpPr>
            <a:stCxn id="96" idx="1"/>
          </p:cNvCxnSpPr>
          <p:nvPr/>
        </p:nvCxnSpPr>
        <p:spPr>
          <a:xfrm rot="10800000" flipV="1">
            <a:off x="10172702" y="2787886"/>
            <a:ext cx="4679" cy="3803412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29" idx="1"/>
          </p:cNvCxnSpPr>
          <p:nvPr/>
        </p:nvCxnSpPr>
        <p:spPr>
          <a:xfrm rot="16200000" flipH="1">
            <a:off x="7209009" y="1725440"/>
            <a:ext cx="2065083" cy="4852"/>
          </a:xfrm>
          <a:prstGeom prst="straightConnector1">
            <a:avLst/>
          </a:prstGeom>
          <a:ln w="19050">
            <a:solidFill>
              <a:srgbClr val="00B0F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8415603" y="2579993"/>
            <a:ext cx="1595889" cy="370936"/>
          </a:xfrm>
          <a:prstGeom prst="rect">
            <a:avLst/>
          </a:prstGeom>
          <a:solidFill>
            <a:srgbClr val="00FF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ambria" pitchFamily="18" charset="0"/>
              </a:rPr>
              <a:t>Koordinasi Perencanaan Bidang Infrastruktur dan Kewilayahan</a:t>
            </a:r>
            <a:endParaRPr lang="id-ID" sz="7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424835" y="2948055"/>
            <a:ext cx="1593306" cy="58946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u="sng" dirty="0" smtClean="0">
                <a:solidFill>
                  <a:schemeClr val="tx1"/>
                </a:solidFill>
                <a:latin typeface="Cambria" pitchFamily="18" charset="0"/>
              </a:rPr>
              <a:t>Sasaran Keg </a:t>
            </a:r>
            <a:r>
              <a:rPr lang="id-ID" sz="700" dirty="0" smtClean="0">
                <a:solidFill>
                  <a:schemeClr val="tx1"/>
                </a:solidFill>
                <a:latin typeface="Cambria" pitchFamily="18" charset="0"/>
              </a:rPr>
              <a:t>:  Terlaksananya Koordinasi dan Sinkronisasi Perencanaan Bidang Infrastruktur dan Kewilayahan</a:t>
            </a:r>
            <a:endParaRPr lang="id-ID" sz="7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421960" y="3530873"/>
            <a:ext cx="1593306" cy="65060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i="1" dirty="0" smtClean="0">
                <a:solidFill>
                  <a:schemeClr val="tx1"/>
                </a:solidFill>
                <a:latin typeface="Cambria" pitchFamily="18" charset="0"/>
              </a:rPr>
              <a:t>“Presentase Konsistensi Penjabaran Kegiatan dan Sub Kegiatan RENJA terhadap RKPD Bidang Infrastruktur dan Kewilayahan”</a:t>
            </a:r>
            <a:endParaRPr lang="id-ID" sz="7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8243976" y="2647533"/>
            <a:ext cx="130583" cy="225750"/>
          </a:xfrm>
          <a:prstGeom prst="rightArrow">
            <a:avLst/>
          </a:prstGeom>
          <a:solidFill>
            <a:srgbClr val="00FFFF">
              <a:alpha val="96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Bodoni MT Poster Compressed" pitchFamily="18" charset="0"/>
            </a:endParaRPr>
          </a:p>
        </p:txBody>
      </p:sp>
      <p:cxnSp>
        <p:nvCxnSpPr>
          <p:cNvPr id="32" name="Straight Arrow Connector 31"/>
          <p:cNvCxnSpPr>
            <a:endCxn id="62" idx="1"/>
          </p:cNvCxnSpPr>
          <p:nvPr/>
        </p:nvCxnSpPr>
        <p:spPr>
          <a:xfrm rot="5400000">
            <a:off x="10049884" y="795115"/>
            <a:ext cx="260706" cy="3976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0058402" y="2780948"/>
            <a:ext cx="103517" cy="1588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>
        <a:noFill/>
        <a:ln>
          <a:solidFill>
            <a:srgbClr val="00B0F0"/>
          </a:solidFill>
        </a:ln>
      </a:spPr>
      <a:bodyPr rtlCol="0" anchor="ctr"/>
      <a:lstStyle>
        <a:defPPr algn="ctr">
          <a:defRPr sz="800" dirty="0">
            <a:solidFill>
              <a:schemeClr val="tx1"/>
            </a:solidFill>
            <a:latin typeface="Bodoni MT Poster Compressed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4714</TotalTime>
  <Words>3181</Words>
  <Application>Microsoft Office PowerPoint</Application>
  <PresentationFormat>Custom</PresentationFormat>
  <Paragraphs>344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Trek</vt:lpstr>
      <vt:lpstr>CASCADING BADAN PERENCANAAN PEMBANGUNAN DAERAH (BAPPEDA) KABUPATEN HALMAHERA UTARA TAHUN 2021-2026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POHON KINERJA (CASCADING) BADAN PERENCANAAN PEMBANGUNAN DAERAH (BAPPEDA) KABUPATEN HALMAHERA UTARA TAHUN 2019</dc:title>
  <dc:creator>Toshiba</dc:creator>
  <cp:lastModifiedBy>TOSHIBA</cp:lastModifiedBy>
  <cp:revision>757</cp:revision>
  <dcterms:created xsi:type="dcterms:W3CDTF">2019-09-19T05:57:31Z</dcterms:created>
  <dcterms:modified xsi:type="dcterms:W3CDTF">2022-08-15T04:41:36Z</dcterms:modified>
</cp:coreProperties>
</file>