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6"/>
  </p:notesMasterIdLst>
  <p:sldIdLst>
    <p:sldId id="312" r:id="rId2"/>
    <p:sldId id="313" r:id="rId3"/>
    <p:sldId id="315" r:id="rId4"/>
    <p:sldId id="314" r:id="rId5"/>
  </p:sldIdLst>
  <p:sldSz cx="12192000" cy="6858000"/>
  <p:notesSz cx="6888163" cy="11209338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FF33"/>
    <a:srgbClr val="CCFFCC"/>
    <a:srgbClr val="99FF33"/>
    <a:srgbClr val="33CC33"/>
    <a:srgbClr val="00FFFF"/>
    <a:srgbClr val="8FE2FF"/>
    <a:srgbClr val="FFFF00"/>
    <a:srgbClr val="54FA12"/>
    <a:srgbClr val="CEACD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434" autoAdjust="0"/>
  </p:normalViewPr>
  <p:slideViewPr>
    <p:cSldViewPr snapToGrid="0">
      <p:cViewPr>
        <p:scale>
          <a:sx n="140" d="100"/>
          <a:sy n="140" d="100"/>
        </p:scale>
        <p:origin x="193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84870" cy="560467"/>
          </a:xfrm>
          <a:prstGeom prst="rect">
            <a:avLst/>
          </a:prstGeom>
        </p:spPr>
        <p:txBody>
          <a:bodyPr vert="horz" lIns="96587" tIns="48293" rIns="96587" bIns="48293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2" y="1"/>
            <a:ext cx="2984870" cy="560467"/>
          </a:xfrm>
          <a:prstGeom prst="rect">
            <a:avLst/>
          </a:prstGeom>
        </p:spPr>
        <p:txBody>
          <a:bodyPr vert="horz" lIns="96587" tIns="48293" rIns="96587" bIns="48293" rtlCol="0"/>
          <a:lstStyle>
            <a:lvl1pPr algn="r">
              <a:defRPr sz="1200"/>
            </a:lvl1pPr>
          </a:lstStyle>
          <a:p>
            <a:fld id="{5D9536F3-06C7-4620-A51E-B5D3479E2786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93688" y="838200"/>
            <a:ext cx="7475538" cy="4205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7" tIns="48293" rIns="96587" bIns="48293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8" y="5324438"/>
            <a:ext cx="5510530" cy="5044202"/>
          </a:xfrm>
          <a:prstGeom prst="rect">
            <a:avLst/>
          </a:prstGeom>
        </p:spPr>
        <p:txBody>
          <a:bodyPr vert="horz" lIns="96587" tIns="48293" rIns="96587" bIns="4829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10646926"/>
            <a:ext cx="2984870" cy="560467"/>
          </a:xfrm>
          <a:prstGeom prst="rect">
            <a:avLst/>
          </a:prstGeom>
        </p:spPr>
        <p:txBody>
          <a:bodyPr vert="horz" lIns="96587" tIns="48293" rIns="96587" bIns="48293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2" y="10646926"/>
            <a:ext cx="2984870" cy="560467"/>
          </a:xfrm>
          <a:prstGeom prst="rect">
            <a:avLst/>
          </a:prstGeom>
        </p:spPr>
        <p:txBody>
          <a:bodyPr vert="horz" lIns="96587" tIns="48293" rIns="96587" bIns="48293" rtlCol="0" anchor="b"/>
          <a:lstStyle>
            <a:lvl1pPr algn="r">
              <a:defRPr sz="1200"/>
            </a:lvl1pPr>
          </a:lstStyle>
          <a:p>
            <a:fld id="{97331BC1-3F88-4647-AC77-E54FA0546E3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F70C78D-0F52-423E-9356-EA17305C4211}" type="datetimeFigureOut">
              <a:rPr lang="id-ID" smtClean="0"/>
              <a:pPr/>
              <a:t>15/08/2022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CE70F60-A6F9-4748-BCCF-772D91B952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5522" y="28179"/>
            <a:ext cx="9144000" cy="256835"/>
          </a:xfrm>
        </p:spPr>
        <p:txBody>
          <a:bodyPr>
            <a:noAutofit/>
          </a:bodyPr>
          <a:lstStyle/>
          <a:p>
            <a:pPr algn="ctr"/>
            <a:r>
              <a:rPr lang="id-ID" sz="1400" dirty="0" smtClean="0">
                <a:latin typeface="Cooper Black" pitchFamily="18" charset="0"/>
              </a:rPr>
              <a:t>POHON KINERJA BAPPEDA TAHUN 2022</a:t>
            </a:r>
            <a:endParaRPr lang="id-ID" sz="1400" dirty="0">
              <a:latin typeface="Cooper Black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09542" y="336266"/>
            <a:ext cx="6624473" cy="22188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b="1" dirty="0" smtClean="0">
                <a:solidFill>
                  <a:schemeClr val="tx1"/>
                </a:solidFill>
                <a:latin typeface="Comic Sans MS" pitchFamily="66" charset="0"/>
              </a:rPr>
              <a:t>“</a:t>
            </a:r>
            <a:r>
              <a:rPr lang="sv-SE" sz="900" b="1" dirty="0" smtClean="0">
                <a:solidFill>
                  <a:schemeClr val="tx1"/>
                </a:solidFill>
                <a:latin typeface="Comic Sans MS" pitchFamily="66" charset="0"/>
              </a:rPr>
              <a:t>Meningkatnya kualitas pelayanan publik dan tata kelola pemerintahan daerah berbasis inovasi yang berkelanjutan</a:t>
            </a:r>
            <a:r>
              <a:rPr lang="id-ID" sz="900" b="1" dirty="0" smtClean="0">
                <a:solidFill>
                  <a:schemeClr val="tx1"/>
                </a:solidFill>
                <a:latin typeface="Comic Sans MS" pitchFamily="66" charset="0"/>
              </a:rPr>
              <a:t>.”</a:t>
            </a:r>
            <a:endParaRPr lang="id-ID" sz="9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07583" y="561517"/>
            <a:ext cx="5712031" cy="1510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b="1" dirty="0" smtClean="0">
                <a:solidFill>
                  <a:schemeClr val="tx1"/>
                </a:solidFill>
                <a:latin typeface="Comic Sans MS" pitchFamily="66" charset="0"/>
              </a:rPr>
              <a:t>“</a:t>
            </a:r>
            <a:r>
              <a:rPr lang="da-DK" sz="900" b="1" i="1" dirty="0" smtClean="0">
                <a:solidFill>
                  <a:schemeClr val="tx1"/>
                </a:solidFill>
                <a:latin typeface="Comic Sans MS" pitchFamily="66" charset="0"/>
              </a:rPr>
              <a:t>Peningkatan Indeks Inovasi Daerah (basis poin per tahun)</a:t>
            </a:r>
            <a:r>
              <a:rPr lang="id-ID" sz="900" b="1" i="1" dirty="0" smtClean="0">
                <a:solidFill>
                  <a:schemeClr val="tx1"/>
                </a:solidFill>
                <a:latin typeface="Comic Sans MS" pitchFamily="66" charset="0"/>
              </a:rPr>
              <a:t>”</a:t>
            </a:r>
            <a:endParaRPr lang="id-ID" sz="9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5630666" y="714512"/>
            <a:ext cx="580129" cy="17614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1579435" y="1082450"/>
            <a:ext cx="4180114" cy="318838"/>
          </a:xfrm>
          <a:prstGeom prst="rect">
            <a:avLst/>
          </a:prstGeom>
          <a:solidFill>
            <a:srgbClr val="66F6FA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Meningkatnya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kualitas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tata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kelola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perencanaan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evaluasi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dan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pengendalian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program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pembangunan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daerah</a:t>
            </a:r>
            <a:endParaRPr lang="id-ID" sz="9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79434" y="1402709"/>
            <a:ext cx="3693226" cy="1549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dirty="0" smtClean="0">
                <a:solidFill>
                  <a:schemeClr val="tx1"/>
                </a:solidFill>
                <a:latin typeface="Comic Sans MS" pitchFamily="66" charset="0"/>
              </a:rPr>
              <a:t>Tkt konsistensi perencanaan pembangunan daerah</a:t>
            </a:r>
            <a:endParaRPr lang="id-ID" sz="9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272660" y="1400731"/>
            <a:ext cx="486861" cy="1549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i="1" dirty="0" smtClean="0">
                <a:solidFill>
                  <a:schemeClr val="tx1"/>
                </a:solidFill>
                <a:latin typeface="Comic Sans MS" pitchFamily="66" charset="0"/>
              </a:rPr>
              <a:t>95%</a:t>
            </a:r>
            <a:endParaRPr lang="id-ID" sz="9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577316" y="1555117"/>
            <a:ext cx="3695578" cy="1549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dirty="0" smtClean="0">
                <a:solidFill>
                  <a:schemeClr val="tx1"/>
                </a:solidFill>
                <a:latin typeface="Comic Sans MS" pitchFamily="66" charset="0"/>
              </a:rPr>
              <a:t>Tkt capaian kinerja penyelenggaraan pemerintahan daerah</a:t>
            </a:r>
            <a:endParaRPr lang="id-ID" sz="9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270680" y="1553139"/>
            <a:ext cx="486861" cy="1549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i="1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9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421837" y="559538"/>
            <a:ext cx="912155" cy="1524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b="1" i="1" dirty="0" smtClean="0">
                <a:solidFill>
                  <a:schemeClr val="tx1"/>
                </a:solidFill>
                <a:latin typeface="Comic Sans MS" pitchFamily="66" charset="0"/>
              </a:rPr>
              <a:t>24,6</a:t>
            </a:r>
            <a:endParaRPr lang="id-ID" sz="9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9046811" y="1080474"/>
            <a:ext cx="2980735" cy="368327"/>
          </a:xfrm>
          <a:prstGeom prst="rect">
            <a:avLst/>
          </a:prstGeom>
          <a:solidFill>
            <a:srgbClr val="66F6FA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900" dirty="0" smtClean="0">
                <a:solidFill>
                  <a:schemeClr val="tx1"/>
                </a:solidFill>
                <a:latin typeface="Comic Sans MS" pitchFamily="66" charset="0"/>
              </a:rPr>
              <a:t>Meningkatnya Akuntabilitas Kinerja Perangkat Daerah</a:t>
            </a:r>
            <a:endParaRPr lang="id-ID" sz="9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047107" y="1446266"/>
            <a:ext cx="2432194" cy="2953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dirty="0" smtClean="0">
                <a:solidFill>
                  <a:schemeClr val="tx1"/>
                </a:solidFill>
                <a:latin typeface="Comic Sans MS" pitchFamily="66" charset="0"/>
              </a:rPr>
              <a:t>Nilai SAKIP Bappeda</a:t>
            </a:r>
            <a:endParaRPr lang="id-ID" sz="9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1479569" y="1444288"/>
            <a:ext cx="545997" cy="2953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i="1" dirty="0" smtClean="0">
                <a:solidFill>
                  <a:schemeClr val="tx1"/>
                </a:solidFill>
                <a:latin typeface="Comic Sans MS" pitchFamily="66" charset="0"/>
              </a:rPr>
              <a:t>77%</a:t>
            </a:r>
            <a:endParaRPr lang="id-ID" sz="9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3633849" y="902561"/>
            <a:ext cx="6887689" cy="1183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H="1">
            <a:off x="10397606" y="968669"/>
            <a:ext cx="212966" cy="1108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H="1">
            <a:off x="3519847" y="990442"/>
            <a:ext cx="212966" cy="1108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36073" y="2114886"/>
            <a:ext cx="2155865" cy="295805"/>
          </a:xfrm>
          <a:prstGeom prst="rect">
            <a:avLst/>
          </a:prstGeom>
          <a:solidFill>
            <a:srgbClr val="66F6FA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Meningkatnya Capaian Target Kinerja Program Pembangunan Daerah.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26476" y="2411971"/>
            <a:ext cx="2164509" cy="335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Persentase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capaian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kinerja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program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pembangunan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daerah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Bidang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Pembangunan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Manusia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dan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Pemerintahan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rot="16200000" flipH="1">
            <a:off x="3551517" y="1805874"/>
            <a:ext cx="177338" cy="110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175657" y="1900052"/>
            <a:ext cx="4726379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6200000" flipH="1">
            <a:off x="1069563" y="2007745"/>
            <a:ext cx="212966" cy="1108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4781035" y="2111665"/>
            <a:ext cx="2186394" cy="275275"/>
          </a:xfrm>
          <a:prstGeom prst="rect">
            <a:avLst/>
          </a:prstGeom>
          <a:solidFill>
            <a:srgbClr val="66F6FA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Meningkatnya Konsistensi Perencanaan Pembangunan Daerah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 rot="16200000" flipH="1">
            <a:off x="5771657" y="2000473"/>
            <a:ext cx="212966" cy="1108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ectangle 136"/>
          <p:cNvSpPr/>
          <p:nvPr/>
        </p:nvSpPr>
        <p:spPr>
          <a:xfrm>
            <a:off x="114799" y="3776166"/>
            <a:ext cx="1132281" cy="4989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Tersedianya Dokumen Perencanaan Pembangunan Daerah yang Tepat Waktu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112823" y="4272956"/>
            <a:ext cx="1134086" cy="4890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Jumlah Dokumen Perencanaan Pembangunan Daerah yang tepat waktu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36376" y="2742496"/>
            <a:ext cx="2164509" cy="335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Persentase capaian kinerja program pembangunan daerah Bidang Perekonomian &amp; Sumber Daya Alam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134399" y="3073028"/>
            <a:ext cx="2164509" cy="335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Persentase capaian kinerja program pembangunan daerah Bidang Infrastruktur dan Kewilayahan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791479" y="2386243"/>
            <a:ext cx="2164509" cy="335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Tingkat konsistensi penjabaran program pembangunan daerah (RPJMD-RKPD) Bidang Pembangunan Manusia dan Pemerintahan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4789504" y="2716768"/>
            <a:ext cx="2164509" cy="335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Tingkat konsistensi penjabaran program pembangunan daerah (RPJMD-RKPD) Bidang Perekonomian &amp; Sumber Daya Alam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4787527" y="3047300"/>
            <a:ext cx="2164509" cy="335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Tingkat konsistensi penjabaran program pembangunan daerah (RPJMD-RKPD) Bidang Infrastruktur dan Kewilayahan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168" name="Straight Arrow Connector 167"/>
          <p:cNvCxnSpPr/>
          <p:nvPr/>
        </p:nvCxnSpPr>
        <p:spPr>
          <a:xfrm rot="16200000" flipH="1">
            <a:off x="1091417" y="3502024"/>
            <a:ext cx="177338" cy="110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 flipV="1">
            <a:off x="665019" y="3586348"/>
            <a:ext cx="2612571" cy="1190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 rot="16200000" flipH="1">
            <a:off x="566942" y="3678174"/>
            <a:ext cx="177338" cy="110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Rectangle 173"/>
          <p:cNvSpPr/>
          <p:nvPr/>
        </p:nvSpPr>
        <p:spPr>
          <a:xfrm>
            <a:off x="1448791" y="3774191"/>
            <a:ext cx="1068781" cy="389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Tersedianya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Hasil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Analisis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Data dan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Informasi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446654" y="4164106"/>
            <a:ext cx="1070486" cy="3504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Jumlah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Laporan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Hasil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Analisis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data dan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informasi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2731339" y="3772216"/>
            <a:ext cx="1104391" cy="6265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Terlaksananya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Pengendalian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Evaluasi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dan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Pelaporan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Perencanaan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Pembangunan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2729148" y="4399631"/>
            <a:ext cx="1106153" cy="4455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00" dirty="0" smtClean="0">
                <a:solidFill>
                  <a:schemeClr val="tx1"/>
                </a:solidFill>
                <a:latin typeface="Comic Sans MS" pitchFamily="66" charset="0"/>
              </a:rPr>
              <a:t>Presentase Capaian Target Perencanaan Kegiatan Perangkat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178" name="Straight Arrow Connector 177"/>
          <p:cNvCxnSpPr/>
          <p:nvPr/>
        </p:nvCxnSpPr>
        <p:spPr>
          <a:xfrm rot="16200000" flipH="1">
            <a:off x="1871258" y="3688070"/>
            <a:ext cx="177338" cy="110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 rot="16200000" flipH="1">
            <a:off x="3201301" y="3676195"/>
            <a:ext cx="177338" cy="110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Rectangle 190"/>
          <p:cNvSpPr/>
          <p:nvPr/>
        </p:nvSpPr>
        <p:spPr>
          <a:xfrm>
            <a:off x="4126690" y="3762311"/>
            <a:ext cx="1169705" cy="6553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Terlaksananya Koordinasi dan Sinkronisasi Perencanaan Bidang Pemerintahan dan Pembangunan Manusia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4124714" y="4413475"/>
            <a:ext cx="1171570" cy="7404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Presentase Konsistensi Penjabaran Kegiatan dan Sub Kegiatan RENJA terhadap RKPD Bidang Pemerintahan dan Pembangunan Manusia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193" name="Straight Connector 192"/>
          <p:cNvCxnSpPr/>
          <p:nvPr/>
        </p:nvCxnSpPr>
        <p:spPr>
          <a:xfrm>
            <a:off x="5033160" y="3584402"/>
            <a:ext cx="2814451" cy="1184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/>
          <p:cNvCxnSpPr/>
          <p:nvPr/>
        </p:nvCxnSpPr>
        <p:spPr>
          <a:xfrm rot="16200000" flipH="1">
            <a:off x="4935083" y="3664319"/>
            <a:ext cx="177338" cy="110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/>
          <p:nvPr/>
        </p:nvCxnSpPr>
        <p:spPr>
          <a:xfrm rot="16200000" flipH="1">
            <a:off x="6310649" y="3674215"/>
            <a:ext cx="177338" cy="110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/>
          <p:nvPr/>
        </p:nvCxnSpPr>
        <p:spPr>
          <a:xfrm rot="16200000" flipH="1">
            <a:off x="7747567" y="3662340"/>
            <a:ext cx="177338" cy="110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 rot="16200000" flipH="1">
            <a:off x="10425351" y="1827645"/>
            <a:ext cx="177338" cy="110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/>
          <p:cNvCxnSpPr/>
          <p:nvPr/>
        </p:nvCxnSpPr>
        <p:spPr>
          <a:xfrm rot="16200000" flipH="1">
            <a:off x="5827694" y="3476293"/>
            <a:ext cx="177338" cy="1107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 207"/>
          <p:cNvSpPr/>
          <p:nvPr/>
        </p:nvSpPr>
        <p:spPr>
          <a:xfrm>
            <a:off x="5502248" y="3760332"/>
            <a:ext cx="1169705" cy="6553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Terlaksananya Koordinasi dan Sinkronisasi Perencanaan Bidang Perekonomian dan SDA (Sumber Daya Alam)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5500272" y="4411496"/>
            <a:ext cx="1171570" cy="7404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Presentase Konsistensi Penjabaran Kegiatan dan Sub Kegiatan RENJA terhadap RKPD Bidang Perekonomian dan SDA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6867911" y="3748456"/>
            <a:ext cx="1169705" cy="6553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Terlaksananya Koordinasi dan Sinkronisasi Perencanaan Bidang Infrastruktur dan Kewilayahan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6865935" y="4399620"/>
            <a:ext cx="1171570" cy="7404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Presentase Konsistensi Penjabaran Kegiatan dan Sub Kegiatan RENJA terhadap RKPD Bidang Infrastruktur dan Kewilayahan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9493560" y="2109690"/>
            <a:ext cx="2186394" cy="550383"/>
          </a:xfrm>
          <a:prstGeom prst="rect">
            <a:avLst/>
          </a:prstGeom>
          <a:solidFill>
            <a:srgbClr val="66F6FA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Meningkatnya Kualitas Perencanaan dan Evaluasi Perangkat Daerah serta Pemenuhan Sarpras dan Operasional Perkantoran 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9504004" y="2657393"/>
            <a:ext cx="2164509" cy="335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Tingkat Capaian Kinerja Perangkat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5522" y="28179"/>
            <a:ext cx="9144000" cy="256835"/>
          </a:xfrm>
        </p:spPr>
        <p:txBody>
          <a:bodyPr>
            <a:noAutofit/>
          </a:bodyPr>
          <a:lstStyle/>
          <a:p>
            <a:pPr algn="ctr"/>
            <a:r>
              <a:rPr lang="id-ID" sz="1400" dirty="0" smtClean="0">
                <a:latin typeface="Cooper Black" pitchFamily="18" charset="0"/>
              </a:rPr>
              <a:t>POHON KINERJA BAPPEDA TAHUN 2022</a:t>
            </a:r>
            <a:endParaRPr lang="id-ID" sz="1400" dirty="0">
              <a:latin typeface="Cooper Black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127" y="2838208"/>
            <a:ext cx="1708080" cy="78377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b="1" dirty="0" smtClean="0">
                <a:solidFill>
                  <a:schemeClr val="tx1"/>
                </a:solidFill>
                <a:latin typeface="Comic Sans MS" pitchFamily="66" charset="0"/>
              </a:rPr>
              <a:t>“</a:t>
            </a:r>
            <a:r>
              <a:rPr lang="sv-SE" sz="900" b="1" dirty="0" smtClean="0">
                <a:solidFill>
                  <a:schemeClr val="tx1"/>
                </a:solidFill>
                <a:latin typeface="Comic Sans MS" pitchFamily="66" charset="0"/>
              </a:rPr>
              <a:t>Meningkatnya kualitas pelayanan publik dan tata kelola pemerintahan daerah berbasis inovasi yang berkelanjutan</a:t>
            </a:r>
            <a:r>
              <a:rPr lang="id-ID" sz="900" b="1" dirty="0" smtClean="0">
                <a:solidFill>
                  <a:schemeClr val="tx1"/>
                </a:solidFill>
                <a:latin typeface="Comic Sans MS" pitchFamily="66" charset="0"/>
              </a:rPr>
              <a:t>.”</a:t>
            </a:r>
            <a:endParaRPr lang="id-ID" sz="9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169" y="3625359"/>
            <a:ext cx="1258775" cy="5310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b="1" dirty="0" smtClean="0">
                <a:solidFill>
                  <a:schemeClr val="tx1"/>
                </a:solidFill>
                <a:latin typeface="Comic Sans MS" pitchFamily="66" charset="0"/>
              </a:rPr>
              <a:t>“</a:t>
            </a:r>
            <a:r>
              <a:rPr lang="da-DK" sz="800" b="1" i="1" dirty="0" smtClean="0">
                <a:solidFill>
                  <a:schemeClr val="tx1"/>
                </a:solidFill>
                <a:latin typeface="Comic Sans MS" pitchFamily="66" charset="0"/>
              </a:rPr>
              <a:t>Peningkatan Indeks Inovasi Daerah (basis poin per tahun)</a:t>
            </a:r>
            <a:r>
              <a:rPr lang="id-ID" sz="800" b="1" i="1" dirty="0" smtClean="0">
                <a:solidFill>
                  <a:schemeClr val="tx1"/>
                </a:solidFill>
                <a:latin typeface="Comic Sans MS" pitchFamily="66" charset="0"/>
              </a:rPr>
              <a:t>”</a:t>
            </a:r>
            <a:endParaRPr lang="id-ID" sz="8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" name="Down Arrow 14"/>
          <p:cNvSpPr/>
          <p:nvPr/>
        </p:nvSpPr>
        <p:spPr>
          <a:xfrm rot="16200000">
            <a:off x="1596088" y="3338959"/>
            <a:ext cx="580129" cy="17614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7" name="Rectangle 26"/>
          <p:cNvSpPr/>
          <p:nvPr/>
        </p:nvSpPr>
        <p:spPr>
          <a:xfrm>
            <a:off x="1344944" y="3623379"/>
            <a:ext cx="451264" cy="5329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b="1" i="1" dirty="0" smtClean="0">
                <a:solidFill>
                  <a:schemeClr val="tx1"/>
                </a:solidFill>
                <a:latin typeface="Comic Sans MS" pitchFamily="66" charset="0"/>
              </a:rPr>
              <a:t>24,6</a:t>
            </a:r>
            <a:endParaRPr lang="id-ID" sz="9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128728" y="1009403"/>
            <a:ext cx="1662529" cy="641267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Meningkatnya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kualitas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tata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kelola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perencanaan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evaluasi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dan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pengendalian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program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pembangunan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daerah</a:t>
            </a:r>
            <a:endParaRPr lang="id-ID" sz="9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128727" y="1652090"/>
            <a:ext cx="1211273" cy="461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Tkt konsistensi perencanaan pemb.daerah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340001" y="1650114"/>
            <a:ext cx="451262" cy="4636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i="1" dirty="0" smtClean="0">
                <a:solidFill>
                  <a:schemeClr val="tx1"/>
                </a:solidFill>
                <a:latin typeface="Comic Sans MS" pitchFamily="66" charset="0"/>
              </a:rPr>
              <a:t>95%</a:t>
            </a:r>
            <a:endParaRPr lang="id-ID" sz="8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126748" y="2113249"/>
            <a:ext cx="1211273" cy="4993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Tkt capaian kinerja penyelenggaraan pemerintahan daerah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338022" y="2111273"/>
            <a:ext cx="451262" cy="5012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i="1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8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74" name="Straight Connector 73"/>
          <p:cNvCxnSpPr>
            <a:stCxn id="76" idx="0"/>
          </p:cNvCxnSpPr>
          <p:nvPr/>
        </p:nvCxnSpPr>
        <p:spPr>
          <a:xfrm rot="10800000" flipV="1">
            <a:off x="1962151" y="1282487"/>
            <a:ext cx="35833" cy="5432638"/>
          </a:xfrm>
          <a:prstGeom prst="line">
            <a:avLst/>
          </a:prstGeom>
          <a:ln w="22225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Down Arrow 75"/>
          <p:cNvSpPr/>
          <p:nvPr/>
        </p:nvSpPr>
        <p:spPr>
          <a:xfrm rot="16200000">
            <a:off x="1944550" y="1228994"/>
            <a:ext cx="213852" cy="106986"/>
          </a:xfrm>
          <a:prstGeom prst="downArrow">
            <a:avLst/>
          </a:prstGeom>
          <a:solidFill>
            <a:srgbClr val="FF990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9" name="Rectangle 78"/>
          <p:cNvSpPr/>
          <p:nvPr/>
        </p:nvSpPr>
        <p:spPr>
          <a:xfrm>
            <a:off x="4064174" y="404860"/>
            <a:ext cx="2155865" cy="295805"/>
          </a:xfrm>
          <a:prstGeom prst="rect">
            <a:avLst/>
          </a:prstGeom>
          <a:solidFill>
            <a:srgbClr val="00FFFF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Meningkatnya Capaian Target Kinerja Program Pembangunan Daerah.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054576" y="701945"/>
            <a:ext cx="1737951" cy="3787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Persentase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capaian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kinerja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program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pembangunan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daerah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Bidang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Pemb</a:t>
            </a:r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Manusia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dan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Pemerintahan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064477" y="1079970"/>
            <a:ext cx="1726468" cy="4044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Persentase capaian kinerja program pembangunan daerah Bidang Perekonomian &amp; Sumber Daya Alam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062500" y="1481747"/>
            <a:ext cx="1730027" cy="3826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Persentase capaian kinerja program pembangunan daerah Bidang Infrastruktur dan Kewilayahan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054009" y="4961376"/>
            <a:ext cx="2186394" cy="275275"/>
          </a:xfrm>
          <a:prstGeom prst="rect">
            <a:avLst/>
          </a:prstGeom>
          <a:solidFill>
            <a:srgbClr val="66F6FA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Meningkatnya Konsistensi Perencanaan Pembangunan Daerah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064453" y="5235954"/>
            <a:ext cx="1716199" cy="4796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Tingkat konsistensi penjabaran program pembangunan daerah (RPJMD-RKPD) Bidang Pembangunan Manusia dan Pemerintahan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4062478" y="5708979"/>
            <a:ext cx="1716199" cy="4796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Tingkat konsistensi penjabaran program pembangunan daerah (RPJMD-RKPD) Bidang Perekonomian &amp; Sumber Daya Alam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060501" y="6182011"/>
            <a:ext cx="1716199" cy="4796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Tingkat konsistensi penjabaran program pembangunan daerah (RPJMD-RKPD) Bidang Infrastruktur dan Kewilayahan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88" name="Straight Connector 87"/>
          <p:cNvCxnSpPr>
            <a:stCxn id="89" idx="0"/>
          </p:cNvCxnSpPr>
          <p:nvPr/>
        </p:nvCxnSpPr>
        <p:spPr>
          <a:xfrm rot="10800000" flipV="1">
            <a:off x="3867151" y="522466"/>
            <a:ext cx="35117" cy="6202184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Down Arrow 88"/>
          <p:cNvSpPr/>
          <p:nvPr/>
        </p:nvSpPr>
        <p:spPr>
          <a:xfrm rot="16200000">
            <a:off x="3842901" y="461055"/>
            <a:ext cx="241553" cy="122822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0" name="Down Arrow 89"/>
          <p:cNvSpPr/>
          <p:nvPr/>
        </p:nvSpPr>
        <p:spPr>
          <a:xfrm rot="16200000">
            <a:off x="3829045" y="5026878"/>
            <a:ext cx="241553" cy="122821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6" name="Rectangle 95"/>
          <p:cNvSpPr/>
          <p:nvPr/>
        </p:nvSpPr>
        <p:spPr>
          <a:xfrm>
            <a:off x="6469197" y="403573"/>
            <a:ext cx="2082137" cy="225819"/>
          </a:xfrm>
          <a:prstGeom prst="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Tersedianya Dokumen Perencanaan Pembangunan Daerah yang Tepat Waktu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467222" y="627239"/>
            <a:ext cx="1609100" cy="2277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Jumlah Dokumen Perencanaan Pemb. Daerah yang tepat waktu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 rot="5400000">
            <a:off x="4573993" y="2230179"/>
            <a:ext cx="3482831" cy="666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Down Arrow 98"/>
          <p:cNvSpPr/>
          <p:nvPr/>
        </p:nvSpPr>
        <p:spPr>
          <a:xfrm rot="16200000">
            <a:off x="6256582" y="447202"/>
            <a:ext cx="241553" cy="122822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0" name="Down Arrow 99"/>
          <p:cNvSpPr/>
          <p:nvPr/>
        </p:nvSpPr>
        <p:spPr>
          <a:xfrm rot="16200000">
            <a:off x="6258899" y="5062875"/>
            <a:ext cx="241553" cy="122821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1" name="Rectangle 100"/>
          <p:cNvSpPr/>
          <p:nvPr/>
        </p:nvSpPr>
        <p:spPr>
          <a:xfrm>
            <a:off x="5792528" y="698109"/>
            <a:ext cx="427512" cy="3819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5787289" y="1077990"/>
            <a:ext cx="432750" cy="4044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5797187" y="1479773"/>
            <a:ext cx="422852" cy="3826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5785310" y="5236649"/>
            <a:ext cx="458480" cy="4750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95%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5783331" y="5709681"/>
            <a:ext cx="458480" cy="4750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95%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5783332" y="6184697"/>
            <a:ext cx="458480" cy="4750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95%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8080287" y="625260"/>
            <a:ext cx="471048" cy="2277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Dok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6479093" y="2399985"/>
            <a:ext cx="2082137" cy="225819"/>
          </a:xfrm>
          <a:prstGeom prst="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Tersedianya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Hasil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Analisis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Data dan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Informasi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6488993" y="2623651"/>
            <a:ext cx="1609100" cy="2277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Jumlah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Laporan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Hasil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Analisis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data dan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informasi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8093432" y="2624921"/>
            <a:ext cx="471048" cy="2277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Lap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6479093" y="3860279"/>
            <a:ext cx="2082137" cy="225819"/>
          </a:xfrm>
          <a:prstGeom prst="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Terlaksananya Pengendalian, Evaluasi dan Pelaporan Perencanaan Pembangunan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6477118" y="4083944"/>
            <a:ext cx="1609100" cy="3543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00" dirty="0" smtClean="0">
                <a:solidFill>
                  <a:schemeClr val="tx1"/>
                </a:solidFill>
                <a:latin typeface="Comic Sans MS" pitchFamily="66" charset="0"/>
              </a:rPr>
              <a:t>Presentase Capaian Target Perencanaan Kegiatan Perangkat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8090183" y="4081965"/>
            <a:ext cx="471048" cy="3543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8797095" y="414980"/>
            <a:ext cx="3254007" cy="137914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Terlaksananya Konsultasi Publik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8790007" y="703989"/>
            <a:ext cx="3254007" cy="154068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Terlaksananya Forum Perangkat Daerah/Lintas Perangkat Daerah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8789538" y="1102521"/>
            <a:ext cx="3254007" cy="141145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Terlaksananya Musrenbang Kabupaten/Kota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8799704" y="1433346"/>
            <a:ext cx="3254007" cy="137915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Tersedianya Usulan-Usulan yang Telah Terverifikasi oleh Kecamatan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8790007" y="1755202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Ditetapkannya Dokumen Perencanaan Pembangunan Daerah Kabupaten/Kota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8798946" y="552092"/>
            <a:ext cx="2479592" cy="11314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i="1" dirty="0" smtClean="0">
                <a:solidFill>
                  <a:schemeClr val="tx1"/>
                </a:solidFill>
                <a:latin typeface="Comic Sans MS" pitchFamily="66" charset="0"/>
              </a:rPr>
              <a:t>Jumlah Berita Acara Konsultasi Publik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11274726" y="553629"/>
            <a:ext cx="764874" cy="11060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1 BA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8790318" y="856780"/>
            <a:ext cx="2498384" cy="20930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Berita Acara Forum Perangkat Daerah/Lintas Perangkat Daerah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11291977" y="858317"/>
            <a:ext cx="749160" cy="19501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1 BA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139" name="Straight Connector 138"/>
          <p:cNvCxnSpPr/>
          <p:nvPr/>
        </p:nvCxnSpPr>
        <p:spPr>
          <a:xfrm rot="5400000">
            <a:off x="7952495" y="1148822"/>
            <a:ext cx="1414289" cy="2822"/>
          </a:xfrm>
          <a:prstGeom prst="line">
            <a:avLst/>
          </a:prstGeom>
          <a:ln w="22225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Down Arrow 139"/>
          <p:cNvSpPr/>
          <p:nvPr/>
        </p:nvSpPr>
        <p:spPr>
          <a:xfrm rot="16200000">
            <a:off x="8644920" y="42484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2" name="Rectangle 141"/>
          <p:cNvSpPr/>
          <p:nvPr/>
        </p:nvSpPr>
        <p:spPr>
          <a:xfrm>
            <a:off x="8787442" y="1238523"/>
            <a:ext cx="2498384" cy="14892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Berita Acara Musrenbang Kabupaten/Kota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11289101" y="1240060"/>
            <a:ext cx="749160" cy="13876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1 BA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8801826" y="1568473"/>
            <a:ext cx="2498384" cy="14892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Usulan yang Terverifikasi oleh Kecamatan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11303485" y="1570010"/>
            <a:ext cx="749160" cy="13876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588 Usulan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8787442" y="1974083"/>
            <a:ext cx="2498384" cy="32431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Dokumen Perencanaan Pembangunan Daerah Kabupaten/Kota yang Ditetapkan (RPJPD/RPJMD/RKPD)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11280475" y="1966994"/>
            <a:ext cx="749160" cy="33140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Dok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8787131" y="2413864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Terinputnya Analisis Data dan Informasi untuk Perencanaan Pembangunan Daerah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8801818" y="2632745"/>
            <a:ext cx="2498384" cy="32431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Masukan Analisis Data untuk Penyusunan Kebijakan Perencanaan Pembangunan Daerah (Semua Perencanaan Pembangunan Daerah)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11294851" y="2625656"/>
            <a:ext cx="749160" cy="33140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51 Masukan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8801507" y="2992193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Terbinanya Sumber Daya Manusia Perangkat Daerah dalam Pemanfaatan Data dan Informasi Perencanaan Pembangunan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8798942" y="3211075"/>
            <a:ext cx="2498384" cy="21792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Orang yang Dibina dalam Pemanfaatan Data dan Informasi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11300601" y="3203985"/>
            <a:ext cx="749160" cy="22268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56 Orang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8803915" y="3471191"/>
            <a:ext cx="3254007" cy="141145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Tersusunnya Dokumen Profil Pembangunan Daerah Kabupaten/Kota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8801819" y="3607193"/>
            <a:ext cx="2498384" cy="14892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Buku Profil Pemb</a:t>
            </a:r>
            <a:r>
              <a:rPr lang="id-ID" sz="700" i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 Daerah yang Diterbitkan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11293953" y="3608730"/>
            <a:ext cx="755172" cy="14412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1 Buku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8818761" y="3856272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Terlaksananya Pengendalian Perencanaan dan Pelaksanaan Pembangunan Daerah di Kabupaten/Kota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8824822" y="4065629"/>
            <a:ext cx="2498384" cy="21792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i="1" dirty="0" smtClean="0">
                <a:solidFill>
                  <a:schemeClr val="tx1"/>
                </a:solidFill>
                <a:latin typeface="Comic Sans MS" pitchFamily="66" charset="0"/>
              </a:rPr>
              <a:t>Jumlah Laporan Hasil Pengendalian Perencanaan dan Pelaksanaan Pembangunan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11326481" y="4068064"/>
            <a:ext cx="749160" cy="22268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 Lap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8824511" y="4325154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Tersusunnya Laporan Hasil Monitoring dan Evaluasi Berkala Pelaksanaan Pembangunan Daerah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8830572" y="4534511"/>
            <a:ext cx="2498384" cy="21792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i="1" dirty="0" smtClean="0">
                <a:solidFill>
                  <a:schemeClr val="tx1"/>
                </a:solidFill>
                <a:latin typeface="Comic Sans MS" pitchFamily="66" charset="0"/>
              </a:rPr>
              <a:t>Jumlah Laporan Hasil Evaluasi Kinerja Pembangunan Daerah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11322706" y="4536946"/>
            <a:ext cx="749160" cy="22268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7  Lap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6" name="Down Arrow 165"/>
          <p:cNvSpPr/>
          <p:nvPr/>
        </p:nvSpPr>
        <p:spPr>
          <a:xfrm rot="16200000">
            <a:off x="6266106" y="2447452"/>
            <a:ext cx="241553" cy="122822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7" name="Down Arrow 166"/>
          <p:cNvSpPr/>
          <p:nvPr/>
        </p:nvSpPr>
        <p:spPr>
          <a:xfrm rot="16200000">
            <a:off x="6256581" y="3914302"/>
            <a:ext cx="241553" cy="122822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70" name="Straight Connector 169"/>
          <p:cNvCxnSpPr/>
          <p:nvPr/>
        </p:nvCxnSpPr>
        <p:spPr>
          <a:xfrm rot="16200000" flipH="1">
            <a:off x="5514975" y="5924550"/>
            <a:ext cx="1609727" cy="9526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ectangle 179"/>
          <p:cNvSpPr/>
          <p:nvPr/>
        </p:nvSpPr>
        <p:spPr>
          <a:xfrm>
            <a:off x="6469568" y="4962525"/>
            <a:ext cx="2082137" cy="361950"/>
          </a:xfrm>
          <a:prstGeom prst="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Terlaksananya Koordinasi dan Sinkronisasi Perencanaan Bidang Pemerintahan dan Pembangunan Manusia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6467593" y="5322195"/>
            <a:ext cx="1609100" cy="564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00" dirty="0" smtClean="0">
                <a:solidFill>
                  <a:schemeClr val="tx1"/>
                </a:solidFill>
                <a:latin typeface="Comic Sans MS" pitchFamily="66" charset="0"/>
              </a:rPr>
              <a:t>Presentase Konsistensi Penjabaran Kegiatan dan Sub Kegiatan RENJA terhadap RKPD Bidang Pemerintahan dan Pembangunan Manusia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8080658" y="5320216"/>
            <a:ext cx="471048" cy="564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95%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184" name="Straight Connector 183"/>
          <p:cNvCxnSpPr/>
          <p:nvPr/>
        </p:nvCxnSpPr>
        <p:spPr>
          <a:xfrm rot="5400000">
            <a:off x="8152519" y="3025245"/>
            <a:ext cx="1033289" cy="2826"/>
          </a:xfrm>
          <a:prstGeom prst="line">
            <a:avLst/>
          </a:prstGeom>
          <a:ln w="22225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Down Arrow 194"/>
          <p:cNvSpPr/>
          <p:nvPr/>
        </p:nvSpPr>
        <p:spPr>
          <a:xfrm rot="16200000">
            <a:off x="8644921" y="720118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6" name="Down Arrow 195"/>
          <p:cNvSpPr/>
          <p:nvPr/>
        </p:nvSpPr>
        <p:spPr>
          <a:xfrm rot="16200000">
            <a:off x="8654446" y="111064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7" name="Down Arrow 196"/>
          <p:cNvSpPr/>
          <p:nvPr/>
        </p:nvSpPr>
        <p:spPr>
          <a:xfrm rot="16200000">
            <a:off x="8654446" y="1463068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8" name="Down Arrow 197"/>
          <p:cNvSpPr/>
          <p:nvPr/>
        </p:nvSpPr>
        <p:spPr>
          <a:xfrm rot="16200000">
            <a:off x="8654446" y="1805968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1" name="Down Arrow 200"/>
          <p:cNvSpPr/>
          <p:nvPr/>
        </p:nvSpPr>
        <p:spPr>
          <a:xfrm rot="16200000">
            <a:off x="8663972" y="246319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3" name="Down Arrow 202"/>
          <p:cNvSpPr/>
          <p:nvPr/>
        </p:nvSpPr>
        <p:spPr>
          <a:xfrm rot="16200000">
            <a:off x="8663972" y="303469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4" name="Down Arrow 203"/>
          <p:cNvSpPr/>
          <p:nvPr/>
        </p:nvSpPr>
        <p:spPr>
          <a:xfrm rot="16200000">
            <a:off x="8654447" y="3482368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06" name="Straight Connector 205"/>
          <p:cNvCxnSpPr/>
          <p:nvPr/>
        </p:nvCxnSpPr>
        <p:spPr>
          <a:xfrm rot="16200000" flipH="1">
            <a:off x="8443913" y="4186239"/>
            <a:ext cx="466724" cy="1"/>
          </a:xfrm>
          <a:prstGeom prst="line">
            <a:avLst/>
          </a:prstGeom>
          <a:ln w="22225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Down Arrow 213"/>
          <p:cNvSpPr/>
          <p:nvPr/>
        </p:nvSpPr>
        <p:spPr>
          <a:xfrm rot="16200000">
            <a:off x="8673498" y="3901468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5" name="Down Arrow 214"/>
          <p:cNvSpPr/>
          <p:nvPr/>
        </p:nvSpPr>
        <p:spPr>
          <a:xfrm rot="16200000">
            <a:off x="8663973" y="4377718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23" name="Straight Connector 222"/>
          <p:cNvCxnSpPr/>
          <p:nvPr/>
        </p:nvCxnSpPr>
        <p:spPr>
          <a:xfrm rot="16200000" flipH="1">
            <a:off x="7181850" y="1257299"/>
            <a:ext cx="28575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8591550" y="3943350"/>
            <a:ext cx="104775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>
            <a:off x="8562975" y="2514600"/>
            <a:ext cx="104775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8543925" y="476250"/>
            <a:ext cx="104775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Rectangle 228"/>
          <p:cNvSpPr/>
          <p:nvPr/>
        </p:nvSpPr>
        <p:spPr>
          <a:xfrm>
            <a:off x="8806181" y="4976089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Tersusunnya Dokumen Perencanaan Pembangunan Daerah Bidang Pemerintahan (RPJPD, RPJMD dan RKPD)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0" name="Rectangle 229"/>
          <p:cNvSpPr/>
          <p:nvPr/>
        </p:nvSpPr>
        <p:spPr>
          <a:xfrm>
            <a:off x="8820868" y="5194970"/>
            <a:ext cx="2498384" cy="35810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Dokumen Perencanaan Pembangunan Daerah Bidang Pemerintahan yang Dikoordinir Penyusunannya (RPJPD, RPJMD dan RKPD)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1" name="Rectangle 230"/>
          <p:cNvSpPr/>
          <p:nvPr/>
        </p:nvSpPr>
        <p:spPr>
          <a:xfrm>
            <a:off x="11313901" y="5187880"/>
            <a:ext cx="749160" cy="36593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 Dokumen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32" name="Straight Connector 231"/>
          <p:cNvCxnSpPr/>
          <p:nvPr/>
        </p:nvCxnSpPr>
        <p:spPr>
          <a:xfrm rot="16200000" flipH="1">
            <a:off x="7877176" y="5915026"/>
            <a:ext cx="1619250" cy="4"/>
          </a:xfrm>
          <a:prstGeom prst="line">
            <a:avLst/>
          </a:prstGeom>
          <a:ln w="22225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Down Arrow 232"/>
          <p:cNvSpPr/>
          <p:nvPr/>
        </p:nvSpPr>
        <p:spPr>
          <a:xfrm rot="16200000">
            <a:off x="8683023" y="505399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4" name="Down Arrow 233"/>
          <p:cNvSpPr/>
          <p:nvPr/>
        </p:nvSpPr>
        <p:spPr>
          <a:xfrm rot="16200000">
            <a:off x="8683023" y="5654068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35" name="Straight Connector 234"/>
          <p:cNvCxnSpPr/>
          <p:nvPr/>
        </p:nvCxnSpPr>
        <p:spPr>
          <a:xfrm>
            <a:off x="8601075" y="5095875"/>
            <a:ext cx="104775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Rectangle 236"/>
          <p:cNvSpPr/>
          <p:nvPr/>
        </p:nvSpPr>
        <p:spPr>
          <a:xfrm>
            <a:off x="8815706" y="5604739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b="1" dirty="0" smtClean="0">
                <a:solidFill>
                  <a:schemeClr val="tx1"/>
                </a:solidFill>
                <a:latin typeface="Comic Sans MS" pitchFamily="66" charset="0"/>
              </a:rPr>
              <a:t>Tersusunnya Dokumen Perencanaan Pembangunan Perangkat Daerah Bidang Pemerintahan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8830393" y="5823621"/>
            <a:ext cx="2498384" cy="25332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Perangkat Daerah yang Mendapatkan Asistensi dalam Penyusunan Renstra/Renja Bidang Pemerintahan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9" name="Rectangle 238"/>
          <p:cNvSpPr/>
          <p:nvPr/>
        </p:nvSpPr>
        <p:spPr>
          <a:xfrm>
            <a:off x="11323426" y="5816530"/>
            <a:ext cx="749160" cy="25886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4  Perangkat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8825231" y="6128614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Terlaksananya Monitoring dan Evaluasi Penyusunan Dokumen Perencanaan Pembangunan Perangkat Daerah Bidang Pemerintahan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8839918" y="6347495"/>
            <a:ext cx="2498384" cy="35810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Perangkat Daerah yang Mendapatkan Monitoring dan Evaluasi dalam Penyusunan Renstra/Renja Bidang Pemerintahan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11332951" y="6340405"/>
            <a:ext cx="749160" cy="36593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4  Perangkat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3" name="Down Arrow 242"/>
          <p:cNvSpPr/>
          <p:nvPr/>
        </p:nvSpPr>
        <p:spPr>
          <a:xfrm rot="16200000">
            <a:off x="8683024" y="617794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4" name="Down Arrow 243"/>
          <p:cNvSpPr/>
          <p:nvPr/>
        </p:nvSpPr>
        <p:spPr>
          <a:xfrm>
            <a:off x="3743320" y="6655653"/>
            <a:ext cx="241553" cy="122821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5" name="Down Arrow 244"/>
          <p:cNvSpPr/>
          <p:nvPr/>
        </p:nvSpPr>
        <p:spPr>
          <a:xfrm>
            <a:off x="6210295" y="6665178"/>
            <a:ext cx="241553" cy="122821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6" name="Down Arrow 245"/>
          <p:cNvSpPr/>
          <p:nvPr/>
        </p:nvSpPr>
        <p:spPr>
          <a:xfrm>
            <a:off x="8630635" y="6678009"/>
            <a:ext cx="103790" cy="94266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7" name="Down Arrow 246"/>
          <p:cNvSpPr/>
          <p:nvPr/>
        </p:nvSpPr>
        <p:spPr>
          <a:xfrm>
            <a:off x="1847845" y="6646128"/>
            <a:ext cx="241553" cy="122821"/>
          </a:xfrm>
          <a:prstGeom prst="downArrow">
            <a:avLst/>
          </a:prstGeom>
          <a:solidFill>
            <a:srgbClr val="FF990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5522" y="28179"/>
            <a:ext cx="9144000" cy="256835"/>
          </a:xfrm>
        </p:spPr>
        <p:txBody>
          <a:bodyPr>
            <a:noAutofit/>
          </a:bodyPr>
          <a:lstStyle/>
          <a:p>
            <a:pPr algn="ctr"/>
            <a:r>
              <a:rPr lang="id-ID" sz="1400" dirty="0" smtClean="0">
                <a:latin typeface="Cooper Black" pitchFamily="18" charset="0"/>
              </a:rPr>
              <a:t>POHON KINERJA BAPPEDA TAHUN 2022</a:t>
            </a:r>
            <a:endParaRPr lang="id-ID" sz="1400" dirty="0">
              <a:latin typeface="Cooper Black" pitchFamily="18" charset="0"/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 rot="5400000">
            <a:off x="-1166811" y="3538539"/>
            <a:ext cx="6305550" cy="47623"/>
          </a:xfrm>
          <a:prstGeom prst="line">
            <a:avLst/>
          </a:prstGeom>
          <a:ln w="22225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10800000" flipV="1">
            <a:off x="3867151" y="522466"/>
            <a:ext cx="35117" cy="6202184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5400000">
            <a:off x="4573993" y="2230179"/>
            <a:ext cx="3482831" cy="666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Down Arrow 99"/>
          <p:cNvSpPr/>
          <p:nvPr/>
        </p:nvSpPr>
        <p:spPr>
          <a:xfrm rot="16200000">
            <a:off x="6258899" y="5062875"/>
            <a:ext cx="241553" cy="122821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1" name="Rectangle 120"/>
          <p:cNvSpPr/>
          <p:nvPr/>
        </p:nvSpPr>
        <p:spPr>
          <a:xfrm>
            <a:off x="6479093" y="3860279"/>
            <a:ext cx="2082137" cy="225819"/>
          </a:xfrm>
          <a:prstGeom prst="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Terlaksananya Pengendalian, Evaluasi dan Pelaporan Perencanaan Pembangunan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6477118" y="4083944"/>
            <a:ext cx="1609100" cy="3543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00" dirty="0" smtClean="0">
                <a:solidFill>
                  <a:schemeClr val="tx1"/>
                </a:solidFill>
                <a:latin typeface="Comic Sans MS" pitchFamily="66" charset="0"/>
              </a:rPr>
              <a:t>Presentase Capaian Target Perencanaan Kegiatan Perangkat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8090183" y="4081965"/>
            <a:ext cx="471048" cy="3543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8790007" y="393127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Sinkronnya Renstra/Renja dengan RKPD/RPJMD pada Bidang Pemerintahan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139" name="Straight Connector 138"/>
          <p:cNvCxnSpPr/>
          <p:nvPr/>
        </p:nvCxnSpPr>
        <p:spPr>
          <a:xfrm rot="16200000" flipH="1">
            <a:off x="7323843" y="1780295"/>
            <a:ext cx="2681115" cy="6699"/>
          </a:xfrm>
          <a:prstGeom prst="line">
            <a:avLst/>
          </a:prstGeom>
          <a:ln w="22225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Down Arrow 139"/>
          <p:cNvSpPr/>
          <p:nvPr/>
        </p:nvSpPr>
        <p:spPr>
          <a:xfrm rot="16200000">
            <a:off x="8644920" y="42484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6" name="Rectangle 145"/>
          <p:cNvSpPr/>
          <p:nvPr/>
        </p:nvSpPr>
        <p:spPr>
          <a:xfrm>
            <a:off x="8787442" y="612009"/>
            <a:ext cx="2498384" cy="22619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Laporan Hasil Sinkronisasi Renstra/Renja dengan RKPD/RPJMD pada Bidang Pemerintahan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11280475" y="604919"/>
            <a:ext cx="749160" cy="23113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1  Laporan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8787131" y="1537564"/>
            <a:ext cx="3254007" cy="338861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Terasistensinya Perangkat Daerah dalam Menyusun Dokumen Perencanaan Pembangunan Perangkat Daerah Bidang Pembangunan Manusia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8801818" y="1880270"/>
            <a:ext cx="2498384" cy="32431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Perangkat Daerah yang Mendapatkan Asistensi dalam Penyusunan Renstra/Renja Bidang Pembangunan Manusia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11294851" y="1873181"/>
            <a:ext cx="749160" cy="33140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8818761" y="3856272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Terlaksananya Pengendalian Perencanaan dan Pelaksanaan Pembangunan Daerah di Kabupaten/Kota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8824822" y="4065629"/>
            <a:ext cx="2498384" cy="21792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i="1" dirty="0" smtClean="0">
                <a:solidFill>
                  <a:schemeClr val="tx1"/>
                </a:solidFill>
                <a:latin typeface="Comic Sans MS" pitchFamily="66" charset="0"/>
              </a:rPr>
              <a:t>Jumlah Laporan Hasil Pengendalian Perencanaan dan Pelaksanaan Pembangunan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11326481" y="4068064"/>
            <a:ext cx="749160" cy="22268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 Lap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8824511" y="4325154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Tersusunnya Laporan Hasil Monitoring dan Evaluasi Berkala Pelaksanaan Pembangunan Daerah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8830572" y="4534511"/>
            <a:ext cx="2498384" cy="21792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i="1" dirty="0" smtClean="0">
                <a:solidFill>
                  <a:schemeClr val="tx1"/>
                </a:solidFill>
                <a:latin typeface="Comic Sans MS" pitchFamily="66" charset="0"/>
              </a:rPr>
              <a:t>Jumlah Laporan Hasil Evaluasi Kinerja Pembangunan Daerah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11322706" y="4536946"/>
            <a:ext cx="749160" cy="22268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7  Lap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7" name="Down Arrow 166"/>
          <p:cNvSpPr/>
          <p:nvPr/>
        </p:nvSpPr>
        <p:spPr>
          <a:xfrm rot="16200000">
            <a:off x="6256581" y="3914302"/>
            <a:ext cx="241553" cy="122822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70" name="Straight Connector 169"/>
          <p:cNvCxnSpPr/>
          <p:nvPr/>
        </p:nvCxnSpPr>
        <p:spPr>
          <a:xfrm rot="16200000" flipH="1">
            <a:off x="5514975" y="5924550"/>
            <a:ext cx="1609727" cy="9526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ectangle 179"/>
          <p:cNvSpPr/>
          <p:nvPr/>
        </p:nvSpPr>
        <p:spPr>
          <a:xfrm>
            <a:off x="6469568" y="4962525"/>
            <a:ext cx="2082137" cy="361950"/>
          </a:xfrm>
          <a:prstGeom prst="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Terlaksananya Koordinasi dan Sinkronisasi Perencanaan Bidang Pemerintahan dan Pembangunan Manusia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6467593" y="5322195"/>
            <a:ext cx="1609100" cy="564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00" dirty="0" smtClean="0">
                <a:solidFill>
                  <a:schemeClr val="tx1"/>
                </a:solidFill>
                <a:latin typeface="Comic Sans MS" pitchFamily="66" charset="0"/>
              </a:rPr>
              <a:t>Presentase Konsistensi Penjabaran Kegiatan dan Sub Kegiatan RENJA terhadap RKPD Bidang Pemerintahan dan Pembangunan Manusia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8080658" y="5320216"/>
            <a:ext cx="471048" cy="564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95%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95" name="Down Arrow 194"/>
          <p:cNvSpPr/>
          <p:nvPr/>
        </p:nvSpPr>
        <p:spPr>
          <a:xfrm rot="16200000">
            <a:off x="8644921" y="95824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7" name="Down Arrow 196"/>
          <p:cNvSpPr/>
          <p:nvPr/>
        </p:nvSpPr>
        <p:spPr>
          <a:xfrm rot="16200000">
            <a:off x="8654447" y="1653568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8" name="Down Arrow 197"/>
          <p:cNvSpPr/>
          <p:nvPr/>
        </p:nvSpPr>
        <p:spPr>
          <a:xfrm rot="16200000">
            <a:off x="8654447" y="238699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06" name="Straight Connector 205"/>
          <p:cNvCxnSpPr/>
          <p:nvPr/>
        </p:nvCxnSpPr>
        <p:spPr>
          <a:xfrm rot="16200000" flipH="1">
            <a:off x="8443913" y="4186239"/>
            <a:ext cx="466724" cy="1"/>
          </a:xfrm>
          <a:prstGeom prst="line">
            <a:avLst/>
          </a:prstGeom>
          <a:ln w="22225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Down Arrow 213"/>
          <p:cNvSpPr/>
          <p:nvPr/>
        </p:nvSpPr>
        <p:spPr>
          <a:xfrm rot="16200000">
            <a:off x="8673498" y="3901468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5" name="Down Arrow 214"/>
          <p:cNvSpPr/>
          <p:nvPr/>
        </p:nvSpPr>
        <p:spPr>
          <a:xfrm rot="16200000">
            <a:off x="8663973" y="4377718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23" name="Straight Connector 222"/>
          <p:cNvCxnSpPr/>
          <p:nvPr/>
        </p:nvCxnSpPr>
        <p:spPr>
          <a:xfrm rot="16200000" flipH="1">
            <a:off x="7181850" y="1257299"/>
            <a:ext cx="28575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8591550" y="3943350"/>
            <a:ext cx="104775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Rectangle 228"/>
          <p:cNvSpPr/>
          <p:nvPr/>
        </p:nvSpPr>
        <p:spPr>
          <a:xfrm>
            <a:off x="8806181" y="4976089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Tersusunnya Dokumen Perencanaan Pembangunan Daerah Bidang Pemerintahan (RPJPD, RPJMD dan RKPD)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0" name="Rectangle 229"/>
          <p:cNvSpPr/>
          <p:nvPr/>
        </p:nvSpPr>
        <p:spPr>
          <a:xfrm>
            <a:off x="8820868" y="5194970"/>
            <a:ext cx="2498384" cy="35810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Dokumen Perencanaan Pembangunan Daerah Bidang Pemerintahan yang Dikoordinir Penyusunannya (RPJPD, RPJMD dan RKPD)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1" name="Rectangle 230"/>
          <p:cNvSpPr/>
          <p:nvPr/>
        </p:nvSpPr>
        <p:spPr>
          <a:xfrm>
            <a:off x="11313901" y="5187880"/>
            <a:ext cx="749160" cy="36593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 Dokumen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32" name="Straight Connector 231"/>
          <p:cNvCxnSpPr/>
          <p:nvPr/>
        </p:nvCxnSpPr>
        <p:spPr>
          <a:xfrm rot="16200000" flipH="1">
            <a:off x="7877176" y="5915026"/>
            <a:ext cx="1619250" cy="4"/>
          </a:xfrm>
          <a:prstGeom prst="line">
            <a:avLst/>
          </a:prstGeom>
          <a:ln w="22225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Down Arrow 232"/>
          <p:cNvSpPr/>
          <p:nvPr/>
        </p:nvSpPr>
        <p:spPr>
          <a:xfrm rot="16200000">
            <a:off x="8683023" y="505399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4" name="Down Arrow 233"/>
          <p:cNvSpPr/>
          <p:nvPr/>
        </p:nvSpPr>
        <p:spPr>
          <a:xfrm rot="16200000">
            <a:off x="8683023" y="5654068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35" name="Straight Connector 234"/>
          <p:cNvCxnSpPr/>
          <p:nvPr/>
        </p:nvCxnSpPr>
        <p:spPr>
          <a:xfrm>
            <a:off x="8601075" y="5095875"/>
            <a:ext cx="104775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Rectangle 236"/>
          <p:cNvSpPr/>
          <p:nvPr/>
        </p:nvSpPr>
        <p:spPr>
          <a:xfrm>
            <a:off x="8815706" y="5604739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b="1" dirty="0" smtClean="0">
                <a:solidFill>
                  <a:schemeClr val="tx1"/>
                </a:solidFill>
                <a:latin typeface="Comic Sans MS" pitchFamily="66" charset="0"/>
              </a:rPr>
              <a:t>Tersusunnya Dokumen Perencanaan Pembangunan Perangkat Daerah Bidang Pemerintahan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8830393" y="5823621"/>
            <a:ext cx="2498384" cy="25332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Perangkat Daerah yang Mendapatkan Asistensi dalam Penyusunan Renstra/Renja Bidang Pemerintahan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9" name="Rectangle 238"/>
          <p:cNvSpPr/>
          <p:nvPr/>
        </p:nvSpPr>
        <p:spPr>
          <a:xfrm>
            <a:off x="11323426" y="5816530"/>
            <a:ext cx="749160" cy="25886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4  Perangkat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8825231" y="6128614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Tersusunnya Dokumen Perencanaan Pembangunan Daerah Bidang Pemerintahan (RPJPD, RPJMD dan RKPD)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8839918" y="6347495"/>
            <a:ext cx="2498384" cy="35810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Dokumen Perencanaan Pembangunan Daerah Bidang Pemerintahan yang Dikoordinir Penyusunannya (RPJPD, RPJMD dan RKPD)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11332951" y="6340405"/>
            <a:ext cx="749160" cy="36593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 Dokumen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3" name="Down Arrow 242"/>
          <p:cNvSpPr/>
          <p:nvPr/>
        </p:nvSpPr>
        <p:spPr>
          <a:xfrm rot="16200000">
            <a:off x="8683024" y="617794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4" name="Down Arrow 243"/>
          <p:cNvSpPr/>
          <p:nvPr/>
        </p:nvSpPr>
        <p:spPr>
          <a:xfrm>
            <a:off x="3743320" y="6655653"/>
            <a:ext cx="241553" cy="122821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5" name="Down Arrow 244"/>
          <p:cNvSpPr/>
          <p:nvPr/>
        </p:nvSpPr>
        <p:spPr>
          <a:xfrm>
            <a:off x="6210295" y="6665178"/>
            <a:ext cx="241553" cy="122821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6" name="Down Arrow 245"/>
          <p:cNvSpPr/>
          <p:nvPr/>
        </p:nvSpPr>
        <p:spPr>
          <a:xfrm>
            <a:off x="8630635" y="6678009"/>
            <a:ext cx="103790" cy="94266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5" name="Down Arrow 114"/>
          <p:cNvSpPr/>
          <p:nvPr/>
        </p:nvSpPr>
        <p:spPr>
          <a:xfrm>
            <a:off x="1847845" y="6646128"/>
            <a:ext cx="241553" cy="122821"/>
          </a:xfrm>
          <a:prstGeom prst="downArrow">
            <a:avLst/>
          </a:prstGeom>
          <a:solidFill>
            <a:srgbClr val="FF990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7" name="Rectangle 116"/>
          <p:cNvSpPr/>
          <p:nvPr/>
        </p:nvSpPr>
        <p:spPr>
          <a:xfrm>
            <a:off x="8795118" y="888427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Terkordinirnya Penyusunan Dokumen Perencanaan Pembangunan Daerah Bidang Pembangunan Manusia (RPJPD. RPJMD dan RKPD)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8792553" y="1107308"/>
            <a:ext cx="2498384" cy="36906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Dokumen Perencanaan Pembangunan Daerah Bidang Pembangunan Manusia yang Dikoordinir Penyusunannya (RPJPD. RPJMD dan RKPD)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11285585" y="1100219"/>
            <a:ext cx="763539" cy="377134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787131" y="2261464"/>
            <a:ext cx="3254007" cy="338861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Terlaksananya Monitoring dan Evaluasi Penyusunan Dokumen Perencanaan Pembangunan Perangkat Daerah Bidang Pembangunan Manusia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801818" y="2604170"/>
            <a:ext cx="2498384" cy="36763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Perangkat Daerah yang Mendapatkan Monitoring dan Evaluasi dalam Penyusunan Renstra/Renja Bidang Pembangunan Manusia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1294851" y="2597081"/>
            <a:ext cx="749160" cy="37566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790007" y="3031552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Sinkronnya Renstra/Renja dengan RKPD/RPJMD pada Bidang Pembangunan Manusia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787442" y="3250433"/>
            <a:ext cx="2498384" cy="369067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Laporan Hasil Sinkronisasi Renstra/Renja dengan RKPD/RPJMD pada Bidang Pembangunan Manusia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1280475" y="3243343"/>
            <a:ext cx="749160" cy="377134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1  Laporan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2" name="Down Arrow 81"/>
          <p:cNvSpPr/>
          <p:nvPr/>
        </p:nvSpPr>
        <p:spPr>
          <a:xfrm rot="16200000">
            <a:off x="8663972" y="3091843"/>
            <a:ext cx="124895" cy="92220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5522" y="28179"/>
            <a:ext cx="9144000" cy="256835"/>
          </a:xfrm>
        </p:spPr>
        <p:txBody>
          <a:bodyPr>
            <a:noAutofit/>
          </a:bodyPr>
          <a:lstStyle/>
          <a:p>
            <a:pPr algn="ctr"/>
            <a:r>
              <a:rPr lang="id-ID" sz="1400" dirty="0" smtClean="0">
                <a:latin typeface="Cooper Black" pitchFamily="18" charset="0"/>
              </a:rPr>
              <a:t>POHON KINERJA BAPPEDA TAHUN 2022</a:t>
            </a:r>
            <a:endParaRPr lang="id-ID" sz="1400" dirty="0">
              <a:latin typeface="Cooper Black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127" y="2838208"/>
            <a:ext cx="1708080" cy="78377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b="1" dirty="0" smtClean="0">
                <a:solidFill>
                  <a:schemeClr val="tx1"/>
                </a:solidFill>
                <a:latin typeface="Comic Sans MS" pitchFamily="66" charset="0"/>
              </a:rPr>
              <a:t>“</a:t>
            </a:r>
            <a:r>
              <a:rPr lang="sv-SE" sz="900" b="1" dirty="0" smtClean="0">
                <a:solidFill>
                  <a:schemeClr val="tx1"/>
                </a:solidFill>
                <a:latin typeface="Comic Sans MS" pitchFamily="66" charset="0"/>
              </a:rPr>
              <a:t>Meningkatnya kualitas pelayanan publik dan tata kelola pemerintahan daerah berbasis inovasi yang berkelanjutan</a:t>
            </a:r>
            <a:r>
              <a:rPr lang="id-ID" sz="900" b="1" dirty="0" smtClean="0">
                <a:solidFill>
                  <a:schemeClr val="tx1"/>
                </a:solidFill>
                <a:latin typeface="Comic Sans MS" pitchFamily="66" charset="0"/>
              </a:rPr>
              <a:t>.”</a:t>
            </a:r>
            <a:endParaRPr lang="id-ID" sz="9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169" y="3625359"/>
            <a:ext cx="1258775" cy="5310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b="1" dirty="0" smtClean="0">
                <a:solidFill>
                  <a:schemeClr val="tx1"/>
                </a:solidFill>
                <a:latin typeface="Comic Sans MS" pitchFamily="66" charset="0"/>
              </a:rPr>
              <a:t>“</a:t>
            </a:r>
            <a:r>
              <a:rPr lang="da-DK" sz="800" b="1" i="1" dirty="0" smtClean="0">
                <a:solidFill>
                  <a:schemeClr val="tx1"/>
                </a:solidFill>
                <a:latin typeface="Comic Sans MS" pitchFamily="66" charset="0"/>
              </a:rPr>
              <a:t>Peningkatan Indeks Inovasi Daerah (basis poin per tahun)</a:t>
            </a:r>
            <a:r>
              <a:rPr lang="id-ID" sz="800" b="1" i="1" dirty="0" smtClean="0">
                <a:solidFill>
                  <a:schemeClr val="tx1"/>
                </a:solidFill>
                <a:latin typeface="Comic Sans MS" pitchFamily="66" charset="0"/>
              </a:rPr>
              <a:t>”</a:t>
            </a:r>
            <a:endParaRPr lang="id-ID" sz="8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" name="Down Arrow 14"/>
          <p:cNvSpPr/>
          <p:nvPr/>
        </p:nvSpPr>
        <p:spPr>
          <a:xfrm rot="16200000">
            <a:off x="1596088" y="3338959"/>
            <a:ext cx="580129" cy="17614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7" name="Rectangle 26"/>
          <p:cNvSpPr/>
          <p:nvPr/>
        </p:nvSpPr>
        <p:spPr>
          <a:xfrm>
            <a:off x="1344944" y="3623379"/>
            <a:ext cx="451264" cy="5329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b="1" i="1" dirty="0" smtClean="0">
                <a:solidFill>
                  <a:schemeClr val="tx1"/>
                </a:solidFill>
                <a:latin typeface="Comic Sans MS" pitchFamily="66" charset="0"/>
              </a:rPr>
              <a:t>24,6</a:t>
            </a:r>
            <a:endParaRPr lang="id-ID" sz="900" b="1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128728" y="1009403"/>
            <a:ext cx="1662529" cy="641267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Meningkatnya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kualitas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tata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kelola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perencanaan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,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evaluasi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dan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pengendalian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program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pembangunan</a:t>
            </a:r>
            <a:r>
              <a:rPr lang="es-ES" sz="9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  <a:latin typeface="Comic Sans MS" pitchFamily="66" charset="0"/>
              </a:rPr>
              <a:t>daerah</a:t>
            </a:r>
            <a:endParaRPr lang="id-ID" sz="9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128727" y="1652090"/>
            <a:ext cx="1211273" cy="4617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Tkt konsistensi perencanaan pemb.daerah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340001" y="1650114"/>
            <a:ext cx="451262" cy="4636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i="1" dirty="0" smtClean="0">
                <a:solidFill>
                  <a:schemeClr val="tx1"/>
                </a:solidFill>
                <a:latin typeface="Comic Sans MS" pitchFamily="66" charset="0"/>
              </a:rPr>
              <a:t>95%</a:t>
            </a:r>
            <a:endParaRPr lang="id-ID" sz="8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126531" y="5323358"/>
            <a:ext cx="1664731" cy="368327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900" dirty="0" smtClean="0">
                <a:solidFill>
                  <a:schemeClr val="tx1"/>
                </a:solidFill>
                <a:latin typeface="Comic Sans MS" pitchFamily="66" charset="0"/>
              </a:rPr>
              <a:t>Meningkatnya Akuntabilitas Kinerja Perangkat Daerah</a:t>
            </a:r>
            <a:endParaRPr lang="id-ID" sz="9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128717" y="5689150"/>
            <a:ext cx="1246909" cy="3112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dirty="0" smtClean="0">
                <a:solidFill>
                  <a:schemeClr val="tx1"/>
                </a:solidFill>
                <a:latin typeface="Comic Sans MS" pitchFamily="66" charset="0"/>
              </a:rPr>
              <a:t>Nilai SAKIP Bappeda</a:t>
            </a:r>
            <a:endParaRPr lang="id-ID" sz="9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371759" y="5687172"/>
            <a:ext cx="419504" cy="3132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900" i="1" dirty="0" smtClean="0">
                <a:solidFill>
                  <a:schemeClr val="tx1"/>
                </a:solidFill>
                <a:latin typeface="Comic Sans MS" pitchFamily="66" charset="0"/>
              </a:rPr>
              <a:t>77%</a:t>
            </a:r>
            <a:endParaRPr lang="id-ID" sz="9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126748" y="2113249"/>
            <a:ext cx="1211273" cy="4993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Tkt capaian kinerja penyelenggaraan pemerintahan daerah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338022" y="2111273"/>
            <a:ext cx="451262" cy="5012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i="1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8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74" name="Straight Connector 73"/>
          <p:cNvCxnSpPr>
            <a:stCxn id="76" idx="0"/>
          </p:cNvCxnSpPr>
          <p:nvPr/>
        </p:nvCxnSpPr>
        <p:spPr>
          <a:xfrm rot="10800000" flipV="1">
            <a:off x="1974341" y="1282487"/>
            <a:ext cx="23642" cy="3895156"/>
          </a:xfrm>
          <a:prstGeom prst="line">
            <a:avLst/>
          </a:prstGeom>
          <a:ln w="22225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Down Arrow 75"/>
          <p:cNvSpPr/>
          <p:nvPr/>
        </p:nvSpPr>
        <p:spPr>
          <a:xfrm rot="16200000">
            <a:off x="1944550" y="1228994"/>
            <a:ext cx="213852" cy="106986"/>
          </a:xfrm>
          <a:prstGeom prst="downArrow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8" name="Down Arrow 77"/>
          <p:cNvSpPr/>
          <p:nvPr/>
        </p:nvSpPr>
        <p:spPr>
          <a:xfrm rot="16200000">
            <a:off x="1930691" y="4670868"/>
            <a:ext cx="213852" cy="106984"/>
          </a:xfrm>
          <a:prstGeom prst="downArrow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9" name="Rectangle 78"/>
          <p:cNvSpPr/>
          <p:nvPr/>
        </p:nvSpPr>
        <p:spPr>
          <a:xfrm>
            <a:off x="4064174" y="404860"/>
            <a:ext cx="2155865" cy="295805"/>
          </a:xfrm>
          <a:prstGeom prst="rect">
            <a:avLst/>
          </a:prstGeom>
          <a:solidFill>
            <a:srgbClr val="00FFFF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Meningkatnya Capaian Target Kinerja Program Pembangunan Daerah.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054576" y="701945"/>
            <a:ext cx="1737951" cy="3787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Persentase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capaian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kinerja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program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pembangunan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daerah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Bidang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Pemb</a:t>
            </a:r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Manusia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dan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Pemerintahan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064477" y="1079970"/>
            <a:ext cx="1726468" cy="4044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Persentase capaian kinerja program pembangunan daerah Bidang Perekonomian &amp; Sumber Daya Alam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062500" y="1481747"/>
            <a:ext cx="1730027" cy="3826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Persentase capaian kinerja program pembangunan daerah Bidang Infrastruktur dan Kewilayahan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054009" y="3370701"/>
            <a:ext cx="2186394" cy="275275"/>
          </a:xfrm>
          <a:prstGeom prst="rect">
            <a:avLst/>
          </a:prstGeom>
          <a:solidFill>
            <a:srgbClr val="66F6FA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Meningkatnya Konsistensi Perencanaan Pembangunan Daerah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064453" y="3645279"/>
            <a:ext cx="1716199" cy="4796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Tingkat konsistensi penjabaran program pembangunan daerah (RPJMD-RKPD) Bidang Pembangunan Manusia dan Pemerintahan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4062478" y="4118304"/>
            <a:ext cx="1716199" cy="4796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Tingkat konsistensi penjabaran program pembangunan daerah (RPJMD-RKPD) Bidang Perekonomian &amp; Sumber Daya Alam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060501" y="4591336"/>
            <a:ext cx="1716199" cy="4796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Tingkat konsistensi penjabaran program pembangunan daerah (RPJMD-RKPD) Bidang Infrastruktur dan Kewilayahan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88" name="Straight Connector 87"/>
          <p:cNvCxnSpPr>
            <a:stCxn id="89" idx="0"/>
          </p:cNvCxnSpPr>
          <p:nvPr/>
        </p:nvCxnSpPr>
        <p:spPr>
          <a:xfrm rot="10800000" flipV="1">
            <a:off x="3878623" y="522466"/>
            <a:ext cx="23644" cy="3881306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Down Arrow 88"/>
          <p:cNvSpPr/>
          <p:nvPr/>
        </p:nvSpPr>
        <p:spPr>
          <a:xfrm rot="16200000">
            <a:off x="3842901" y="461055"/>
            <a:ext cx="241553" cy="122822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0" name="Down Arrow 89"/>
          <p:cNvSpPr/>
          <p:nvPr/>
        </p:nvSpPr>
        <p:spPr>
          <a:xfrm rot="16200000">
            <a:off x="3829045" y="3902928"/>
            <a:ext cx="241553" cy="122821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2" name="Rectangle 91"/>
          <p:cNvSpPr/>
          <p:nvPr/>
        </p:nvSpPr>
        <p:spPr>
          <a:xfrm>
            <a:off x="4075785" y="5295696"/>
            <a:ext cx="2186394" cy="550383"/>
          </a:xfrm>
          <a:prstGeom prst="rect">
            <a:avLst/>
          </a:prstGeom>
          <a:solidFill>
            <a:srgbClr val="00FFFF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" dirty="0" smtClean="0">
                <a:solidFill>
                  <a:schemeClr val="tx1"/>
                </a:solidFill>
                <a:latin typeface="Comic Sans MS" pitchFamily="66" charset="0"/>
              </a:rPr>
              <a:t>Meningkatnya Kualitas Perencanaan dan Evaluasi Perangkat Daerah serta Pemenuhan Sarpras dan Operasional Perkantoran </a:t>
            </a:r>
            <a:endParaRPr lang="id-ID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4086229" y="5843399"/>
            <a:ext cx="1694423" cy="335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Tingkat Capaian Kinerja Perangkat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469197" y="403573"/>
            <a:ext cx="2082137" cy="225819"/>
          </a:xfrm>
          <a:prstGeom prst="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Tersedianya Dokumen Perencanaan Pembangunan Daerah yang Tepat Waktu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467222" y="627239"/>
            <a:ext cx="1609100" cy="2277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Jumlah Dokumen Perencanaan Pemb. Daerah yang tepat waktu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 rot="5400000">
            <a:off x="4354918" y="2439730"/>
            <a:ext cx="3911456" cy="10191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Down Arrow 98"/>
          <p:cNvSpPr/>
          <p:nvPr/>
        </p:nvSpPr>
        <p:spPr>
          <a:xfrm rot="16200000">
            <a:off x="6256582" y="447202"/>
            <a:ext cx="241553" cy="122822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0" name="Down Arrow 99"/>
          <p:cNvSpPr/>
          <p:nvPr/>
        </p:nvSpPr>
        <p:spPr>
          <a:xfrm rot="16200000">
            <a:off x="6306524" y="3948450"/>
            <a:ext cx="241553" cy="122821"/>
          </a:xfrm>
          <a:prstGeom prst="downArrow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1" name="Rectangle 100"/>
          <p:cNvSpPr/>
          <p:nvPr/>
        </p:nvSpPr>
        <p:spPr>
          <a:xfrm>
            <a:off x="5792528" y="698109"/>
            <a:ext cx="427512" cy="3819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5787289" y="1077990"/>
            <a:ext cx="432750" cy="4044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5797187" y="1479773"/>
            <a:ext cx="422852" cy="3826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5785310" y="3645974"/>
            <a:ext cx="458480" cy="4750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95%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5783331" y="4119006"/>
            <a:ext cx="458480" cy="4750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95%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5783332" y="4594022"/>
            <a:ext cx="458480" cy="4750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i="1" dirty="0" smtClean="0">
                <a:solidFill>
                  <a:schemeClr val="tx1"/>
                </a:solidFill>
                <a:latin typeface="Comic Sans MS" pitchFamily="66" charset="0"/>
              </a:rPr>
              <a:t>95%</a:t>
            </a:r>
            <a:endParaRPr lang="id-ID" sz="75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8080287" y="625260"/>
            <a:ext cx="471048" cy="2277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Dok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5782423" y="5841419"/>
            <a:ext cx="485118" cy="3351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50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75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6479093" y="2399985"/>
            <a:ext cx="2082137" cy="225819"/>
          </a:xfrm>
          <a:prstGeom prst="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Tersedianya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Hasil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Analisis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Data dan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Informasi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6488993" y="2623651"/>
            <a:ext cx="1609100" cy="2277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Jumlah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Laporan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Hasil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Analisis</a:t>
            </a:r>
            <a:r>
              <a:rPr lang="es-ES" sz="700" dirty="0" smtClean="0">
                <a:solidFill>
                  <a:schemeClr val="tx1"/>
                </a:solidFill>
                <a:latin typeface="Comic Sans MS" pitchFamily="66" charset="0"/>
              </a:rPr>
              <a:t> data dan </a:t>
            </a:r>
            <a:r>
              <a:rPr lang="es-ES" sz="700" dirty="0" err="1" smtClean="0">
                <a:solidFill>
                  <a:schemeClr val="tx1"/>
                </a:solidFill>
                <a:latin typeface="Comic Sans MS" pitchFamily="66" charset="0"/>
              </a:rPr>
              <a:t>informasi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8093432" y="2624921"/>
            <a:ext cx="471048" cy="2277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Lap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6479093" y="3860279"/>
            <a:ext cx="2082137" cy="225819"/>
          </a:xfrm>
          <a:prstGeom prst="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Terlaksananya Pengendalian, Evaluasi dan Pelaporan Perencanaan Pembangunan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6477118" y="4083944"/>
            <a:ext cx="1609100" cy="3543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00" dirty="0" smtClean="0">
                <a:solidFill>
                  <a:schemeClr val="tx1"/>
                </a:solidFill>
                <a:latin typeface="Comic Sans MS" pitchFamily="66" charset="0"/>
              </a:rPr>
              <a:t>Presentase Capaian Target Perencanaan Kegiatan Perangkat Daerah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8090183" y="4081965"/>
            <a:ext cx="471048" cy="3543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90%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8797095" y="414980"/>
            <a:ext cx="3254007" cy="137914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Terlaksananya Konsultasi Publik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8790007" y="703989"/>
            <a:ext cx="3254007" cy="154068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Terlaksananya Forum Perangkat Daerah/Lintas Perangkat Daerah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8789538" y="1102521"/>
            <a:ext cx="3254007" cy="141145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Terlaksananya Musrenbang Kabupaten/Kota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8799704" y="1433346"/>
            <a:ext cx="3254007" cy="137915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Tersedianya Usulan-Usulan yang Telah Terverifikasi oleh Kecamatan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8790007" y="1755202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Ditetapkannya Dokumen Perencanaan Pembangunan Daerah Kabupaten/Kota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8798946" y="552092"/>
            <a:ext cx="2479592" cy="113146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i="1" dirty="0" smtClean="0">
                <a:solidFill>
                  <a:schemeClr val="tx1"/>
                </a:solidFill>
                <a:latin typeface="Comic Sans MS" pitchFamily="66" charset="0"/>
              </a:rPr>
              <a:t>Jumlah Berita Acara Konsultasi Publik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11274726" y="553629"/>
            <a:ext cx="764874" cy="110605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1 BA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8790318" y="856780"/>
            <a:ext cx="2498384" cy="209301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Berita Acara Forum Perangkat Daerah/Lintas Perangkat Daerah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11291977" y="858317"/>
            <a:ext cx="749160" cy="195017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1 BA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139" name="Straight Connector 138"/>
          <p:cNvCxnSpPr/>
          <p:nvPr/>
        </p:nvCxnSpPr>
        <p:spPr>
          <a:xfrm rot="16200000" flipH="1">
            <a:off x="6677583" y="2407506"/>
            <a:ext cx="3930505" cy="1672"/>
          </a:xfrm>
          <a:prstGeom prst="line">
            <a:avLst/>
          </a:prstGeom>
          <a:ln w="22225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Down Arrow 139"/>
          <p:cNvSpPr/>
          <p:nvPr/>
        </p:nvSpPr>
        <p:spPr>
          <a:xfrm rot="16200000">
            <a:off x="8582840" y="401195"/>
            <a:ext cx="241553" cy="122822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1" name="Down Arrow 140"/>
          <p:cNvSpPr/>
          <p:nvPr/>
        </p:nvSpPr>
        <p:spPr>
          <a:xfrm rot="16200000">
            <a:off x="8581026" y="4673968"/>
            <a:ext cx="241553" cy="122821"/>
          </a:xfrm>
          <a:prstGeom prst="downArrow">
            <a:avLst/>
          </a:prstGeom>
          <a:solidFill>
            <a:srgbClr val="99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2" name="Rectangle 141"/>
          <p:cNvSpPr/>
          <p:nvPr/>
        </p:nvSpPr>
        <p:spPr>
          <a:xfrm>
            <a:off x="8787442" y="1238523"/>
            <a:ext cx="2498384" cy="148927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Berita Acara Musrenbang Kabupaten/Kota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11289101" y="1240060"/>
            <a:ext cx="749160" cy="138763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1 BA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8801826" y="1568473"/>
            <a:ext cx="2498384" cy="148927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Usulan yang Terverifikasi oleh Kecamatan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11303485" y="1570010"/>
            <a:ext cx="749160" cy="138763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588 Usulan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8787442" y="1974083"/>
            <a:ext cx="2498384" cy="324317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Dokumen Perencanaan Pembangunan Daerah Kabupaten/Kota yang Ditetapkan (RPJPD/RPJMD/RKPD)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11280475" y="1966994"/>
            <a:ext cx="749160" cy="331406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Dok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8787131" y="2413864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Terinputnya Analisis Data dan Informasi untuk Perencanaan Pembangunan Daerah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8801818" y="2632745"/>
            <a:ext cx="2498384" cy="324317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Masukan Analisis Data untuk Penyusunan Kebijakan Perencanaan Pembangunan Daerah (Semua Perencanaan Pembangunan Daerah)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11294851" y="2625656"/>
            <a:ext cx="749160" cy="331406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51 Masukan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8801507" y="2992193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Terbinanya Sumber Daya Manusia Perangkat Daerah dalam Pemanfaatan Data dan Informasi Perencanaan Pembangunan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8798942" y="3211075"/>
            <a:ext cx="2498384" cy="217926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Orang yang Dibina dalam Pemanfaatan Data dan Informasi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11300601" y="3203985"/>
            <a:ext cx="749160" cy="22268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56 Orang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8803915" y="3471191"/>
            <a:ext cx="3254007" cy="141145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Tersusunnya Dokumen Profil Pembangunan Daerah Kabupaten/Kota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8801819" y="3607193"/>
            <a:ext cx="2498384" cy="148927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Jumlah Buku Profil Pemb</a:t>
            </a:r>
            <a:r>
              <a:rPr lang="id-ID" sz="700" i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r>
              <a:rPr lang="sv-SE" sz="700" i="1" dirty="0" smtClean="0">
                <a:solidFill>
                  <a:schemeClr val="tx1"/>
                </a:solidFill>
                <a:latin typeface="Comic Sans MS" pitchFamily="66" charset="0"/>
              </a:rPr>
              <a:t> Daerah yang Diterbitkan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11293953" y="3608730"/>
            <a:ext cx="755172" cy="144120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1 Buku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8818761" y="3856272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Terlaksananya Pengendalian Perencanaan dan Pelaksanaan Pembangunan Daerah di Kabupaten/Kota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8824822" y="4065629"/>
            <a:ext cx="2498384" cy="217926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i="1" dirty="0" smtClean="0">
                <a:solidFill>
                  <a:schemeClr val="tx1"/>
                </a:solidFill>
                <a:latin typeface="Comic Sans MS" pitchFamily="66" charset="0"/>
              </a:rPr>
              <a:t>Jumlah Laporan Hasil Pengendalian Perencanaan dan Pelaksanaan Pembangunan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11326481" y="4068064"/>
            <a:ext cx="749160" cy="22268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2  Lap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8824511" y="4325154"/>
            <a:ext cx="3254007" cy="21221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b="1" dirty="0" smtClean="0">
                <a:solidFill>
                  <a:schemeClr val="tx1"/>
                </a:solidFill>
                <a:latin typeface="Comic Sans MS" pitchFamily="66" charset="0"/>
              </a:rPr>
              <a:t>Tersusunnya Laporan Hasil Monitoring dan Evaluasi Berkala Pelaksanaan Pembangunan Daerah</a:t>
            </a:r>
            <a:endParaRPr lang="id-ID" sz="7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8830572" y="4534511"/>
            <a:ext cx="2498384" cy="217926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i="1" dirty="0" smtClean="0">
                <a:solidFill>
                  <a:schemeClr val="tx1"/>
                </a:solidFill>
                <a:latin typeface="Comic Sans MS" pitchFamily="66" charset="0"/>
              </a:rPr>
              <a:t>Jumlah Laporan Hasil Evaluasi Kinerja Pembangunan Daerah</a:t>
            </a:r>
            <a:endParaRPr lang="id-ID" sz="700" i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11322706" y="4536946"/>
            <a:ext cx="749160" cy="222689"/>
          </a:xfrm>
          <a:prstGeom prst="rect">
            <a:avLst/>
          </a:prstGeom>
          <a:solidFill>
            <a:srgbClr val="CCFF33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700" dirty="0" smtClean="0">
                <a:solidFill>
                  <a:schemeClr val="tx1"/>
                </a:solidFill>
                <a:latin typeface="Comic Sans MS" pitchFamily="66" charset="0"/>
              </a:rPr>
              <a:t>7  Lap</a:t>
            </a:r>
            <a:endParaRPr lang="id-ID" sz="7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64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4797</TotalTime>
  <Words>1513</Words>
  <Application>Microsoft Office PowerPoint</Application>
  <PresentationFormat>Custom</PresentationFormat>
  <Paragraphs>210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Trek</vt:lpstr>
      <vt:lpstr>POHON KINERJA BAPPEDA TAHUN 2022</vt:lpstr>
      <vt:lpstr>POHON KINERJA BAPPEDA TAHUN 2022</vt:lpstr>
      <vt:lpstr>POHON KINERJA BAPPEDA TAHUN 2022</vt:lpstr>
      <vt:lpstr>POHON KINERJA BAPPEDA TAHUN 2022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POHON KINERJA (CASCADING) BADAN PERENCANAAN PEMBANGUNAN DAERAH (BAPPEDA) KABUPATEN HALMAHERA UTARA TAHUN 2019</dc:title>
  <dc:creator>Toshiba</dc:creator>
  <cp:lastModifiedBy>TOSHIBA</cp:lastModifiedBy>
  <cp:revision>564</cp:revision>
  <dcterms:created xsi:type="dcterms:W3CDTF">2019-09-19T05:57:31Z</dcterms:created>
  <dcterms:modified xsi:type="dcterms:W3CDTF">2022-08-15T04:41:33Z</dcterms:modified>
</cp:coreProperties>
</file>